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3"/>
  </p:notesMasterIdLst>
  <p:sldIdLst>
    <p:sldId id="256" r:id="rId4"/>
    <p:sldId id="261" r:id="rId5"/>
    <p:sldId id="264" r:id="rId6"/>
    <p:sldId id="304" r:id="rId7"/>
    <p:sldId id="305" r:id="rId8"/>
    <p:sldId id="306" r:id="rId9"/>
    <p:sldId id="301" r:id="rId10"/>
    <p:sldId id="317" r:id="rId11"/>
    <p:sldId id="286" r:id="rId12"/>
    <p:sldId id="316" r:id="rId13"/>
    <p:sldId id="315" r:id="rId14"/>
    <p:sldId id="312" r:id="rId15"/>
    <p:sldId id="311" r:id="rId16"/>
    <p:sldId id="302" r:id="rId17"/>
    <p:sldId id="289" r:id="rId18"/>
    <p:sldId id="303" r:id="rId19"/>
    <p:sldId id="287" r:id="rId20"/>
    <p:sldId id="273" r:id="rId21"/>
    <p:sldId id="262" r:id="rId2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9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14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3" autoAdjust="0"/>
    <p:restoredTop sz="94660"/>
  </p:normalViewPr>
  <p:slideViewPr>
    <p:cSldViewPr>
      <p:cViewPr varScale="1">
        <p:scale>
          <a:sx n="144" d="100"/>
          <a:sy n="144" d="100"/>
        </p:scale>
        <p:origin x="660" y="120"/>
      </p:cViewPr>
      <p:guideLst>
        <p:guide orient="horz" pos="1620"/>
        <p:guide pos="2880"/>
        <p:guide orient="horz" pos="19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44AD1-7E96-455A-8C7F-605A7DD0F917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DC514-9E28-441F-BF04-3DE8912E9F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6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24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003798"/>
            <a:ext cx="4032448" cy="115212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lvl="0"/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388" y="4155926"/>
            <a:ext cx="40324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056" y="2282477"/>
            <a:ext cx="5002056" cy="254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7849" y="2623270"/>
            <a:ext cx="2398211" cy="1772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27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1520" y="210752"/>
            <a:ext cx="305983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69809" y="210752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369809" y="1795096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1520" y="3379104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51068" y="3379104"/>
            <a:ext cx="3024336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570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13953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690017"/>
            <a:ext cx="856895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283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1448650"/>
            <a:ext cx="4680520" cy="3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19624" y="475565"/>
            <a:ext cx="3384000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728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1399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3397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95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964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53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47951" y="2787774"/>
            <a:ext cx="3959992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7951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27657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7657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7951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627665" y="2806575"/>
            <a:ext cx="3959992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61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987574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571750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20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15361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899537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514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633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505649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570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13953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0017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0647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220072" y="-6824"/>
            <a:ext cx="3923928" cy="5150323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651870"/>
            <a:ext cx="33478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96136" y="4397684"/>
            <a:ext cx="33478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8502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8848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639427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27659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15891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39552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539551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639427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2639426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4727659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727658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815891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815890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27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97" y="1059582"/>
            <a:ext cx="3816424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40112" y="1188189"/>
            <a:ext cx="3511110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547204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8135" y="1685352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771800" y="3076575"/>
            <a:ext cx="2808312" cy="15834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40152" y="3076575"/>
            <a:ext cx="2808312" cy="1583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8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71" r:id="rId5"/>
    <p:sldLayoutId id="2147483655" r:id="rId6"/>
    <p:sldLayoutId id="2147483672" r:id="rId7"/>
    <p:sldLayoutId id="2147483675" r:id="rId8"/>
    <p:sldLayoutId id="2147483663" r:id="rId9"/>
    <p:sldLayoutId id="2147483674" r:id="rId10"/>
    <p:sldLayoutId id="2147483665" r:id="rId11"/>
    <p:sldLayoutId id="2147483666" r:id="rId12"/>
    <p:sldLayoutId id="2147483673" r:id="rId13"/>
    <p:sldLayoutId id="2147483669" r:id="rId14"/>
    <p:sldLayoutId id="2147483676" r:id="rId15"/>
    <p:sldLayoutId id="2147483668" r:id="rId16"/>
    <p:sldLayoutId id="2147483677" r:id="rId17"/>
    <p:sldLayoutId id="2147483656" r:id="rId18"/>
    <p:sldLayoutId id="2147483678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5536" y="915566"/>
            <a:ext cx="4032448" cy="1152129"/>
          </a:xfrm>
        </p:spPr>
        <p:txBody>
          <a:bodyPr/>
          <a:lstStyle/>
          <a:p>
            <a:pPr lvl="0"/>
            <a:r>
              <a:rPr lang="en-US" altLang="ko-KR" b="1" i="1" dirty="0" err="1">
                <a:ea typeface="맑은 고딕" pitchFamily="50" charset="-127"/>
              </a:rPr>
              <a:t>AuctionNation</a:t>
            </a:r>
            <a:endParaRPr lang="en-US" altLang="ko-KR" b="1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5536" y="1563638"/>
            <a:ext cx="4032448" cy="576064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/>
              <a:t>Meta 1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ock Arc 3"/>
          <p:cNvSpPr/>
          <p:nvPr/>
        </p:nvSpPr>
        <p:spPr>
          <a:xfrm rot="176610">
            <a:off x="3106688" y="1986290"/>
            <a:ext cx="2930624" cy="2930624"/>
          </a:xfrm>
          <a:prstGeom prst="blockArc">
            <a:avLst>
              <a:gd name="adj1" fmla="val 7959705"/>
              <a:gd name="adj2" fmla="val 2586138"/>
              <a:gd name="adj3" fmla="val 652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195486"/>
            <a:ext cx="7200800" cy="576064"/>
          </a:xfrm>
        </p:spPr>
        <p:txBody>
          <a:bodyPr/>
          <a:lstStyle/>
          <a:p>
            <a:r>
              <a:rPr lang="pt-PT" altLang="ko-KR" dirty="0"/>
              <a:t>Definição da arquitetura</a:t>
            </a:r>
            <a:endParaRPr lang="ko-KR" altLang="en-US" dirty="0"/>
          </a:p>
        </p:txBody>
      </p:sp>
      <p:sp>
        <p:nvSpPr>
          <p:cNvPr id="6" name="Oval 5"/>
          <p:cNvSpPr/>
          <p:nvPr/>
        </p:nvSpPr>
        <p:spPr>
          <a:xfrm>
            <a:off x="3106687" y="3857339"/>
            <a:ext cx="537366" cy="5373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3106687" y="2543731"/>
            <a:ext cx="537366" cy="537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4269848" y="1797902"/>
            <a:ext cx="537366" cy="5373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5446328" y="2543731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375370" y="1059582"/>
            <a:ext cx="2592288" cy="751212"/>
            <a:chOff x="2113657" y="4283314"/>
            <a:chExt cx="3647460" cy="751212"/>
          </a:xfrm>
        </p:grpSpPr>
        <p:sp>
          <p:nvSpPr>
            <p:cNvPr id="22" name="TextBox 21"/>
            <p:cNvSpPr txBox="1"/>
            <p:nvPr/>
          </p:nvSpPr>
          <p:spPr>
            <a:xfrm>
              <a:off x="2113657" y="4480528"/>
              <a:ext cx="3647459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criador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leilão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poder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alterar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descrições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textuais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relativas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leilão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mantendo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-se um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histórico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alterações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altLang="ko-KR" sz="1200" b="1" dirty="0">
                  <a:solidFill>
                    <a:schemeClr val="accent3"/>
                  </a:solidFill>
                  <a:cs typeface="Arial" pitchFamily="34" charset="0"/>
                </a:rPr>
                <a:t>Editar propriedades de leilão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56905" y="2383324"/>
            <a:ext cx="2592288" cy="764490"/>
            <a:chOff x="2113657" y="4283314"/>
            <a:chExt cx="3647460" cy="764490"/>
          </a:xfrm>
        </p:grpSpPr>
        <p:sp>
          <p:nvSpPr>
            <p:cNvPr id="25" name="TextBox 24"/>
            <p:cNvSpPr txBox="1"/>
            <p:nvPr/>
          </p:nvSpPr>
          <p:spPr>
            <a:xfrm>
              <a:off x="2113657" y="4493806"/>
              <a:ext cx="3647459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Um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utilizador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poder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terminar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antecipadamente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um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leilão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que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tenha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criado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0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PT" altLang="ko-KR" sz="1200" b="1" dirty="0">
                  <a:solidFill>
                    <a:schemeClr val="accent2"/>
                  </a:solidFill>
                  <a:cs typeface="Arial" pitchFamily="34" charset="0"/>
                </a:rPr>
                <a:t>Terminar um leilão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4807" y="3723878"/>
            <a:ext cx="2592288" cy="812013"/>
            <a:chOff x="2113657" y="4283314"/>
            <a:chExt cx="3647460" cy="812013"/>
          </a:xfrm>
        </p:grpSpPr>
        <p:sp>
          <p:nvSpPr>
            <p:cNvPr id="31" name="TextBox 30"/>
            <p:cNvSpPr txBox="1"/>
            <p:nvPr/>
          </p:nvSpPr>
          <p:spPr>
            <a:xfrm>
              <a:off x="2113657" y="4541329"/>
              <a:ext cx="3647459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Um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utilizador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poder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criar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um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leilão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definindo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artigo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as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informações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pedidas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chemeClr val="accent5"/>
                  </a:solidFill>
                  <a:cs typeface="Arial" pitchFamily="34" charset="0"/>
                </a:rPr>
                <a:t>Criação</a:t>
              </a:r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 de </a:t>
              </a:r>
              <a:r>
                <a:rPr lang="en-US" altLang="ko-KR" sz="1200" b="1" dirty="0" err="1">
                  <a:solidFill>
                    <a:schemeClr val="accent5"/>
                  </a:solidFill>
                  <a:cs typeface="Arial" pitchFamily="34" charset="0"/>
                </a:rPr>
                <a:t>Leilão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sp>
        <p:nvSpPr>
          <p:cNvPr id="34" name="Oval 5">
            <a:extLst>
              <a:ext uri="{FF2B5EF4-FFF2-40B4-BE49-F238E27FC236}">
                <a16:creationId xmlns:a16="http://schemas.microsoft.com/office/drawing/2014/main" id="{6F6B1EF2-D79B-488D-BDE7-630CCE8C3FE3}"/>
              </a:ext>
            </a:extLst>
          </p:cNvPr>
          <p:cNvSpPr/>
          <p:nvPr/>
        </p:nvSpPr>
        <p:spPr>
          <a:xfrm>
            <a:off x="5446328" y="3857339"/>
            <a:ext cx="537366" cy="5373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20">
            <a:extLst>
              <a:ext uri="{FF2B5EF4-FFF2-40B4-BE49-F238E27FC236}">
                <a16:creationId xmlns:a16="http://schemas.microsoft.com/office/drawing/2014/main" id="{D7601B7D-258F-430F-A099-73682804D66C}"/>
              </a:ext>
            </a:extLst>
          </p:cNvPr>
          <p:cNvGrpSpPr/>
          <p:nvPr/>
        </p:nvGrpSpPr>
        <p:grpSpPr>
          <a:xfrm>
            <a:off x="6056905" y="3840686"/>
            <a:ext cx="2835575" cy="603268"/>
            <a:chOff x="2113657" y="4228523"/>
            <a:chExt cx="3647460" cy="717735"/>
          </a:xfrm>
        </p:grpSpPr>
        <p:sp>
          <p:nvSpPr>
            <p:cNvPr id="36" name="TextBox 21">
              <a:extLst>
                <a:ext uri="{FF2B5EF4-FFF2-40B4-BE49-F238E27FC236}">
                  <a16:creationId xmlns:a16="http://schemas.microsoft.com/office/drawing/2014/main" id="{CCF320B9-F791-4CB9-BA2F-AA89C57E77F0}"/>
                </a:ext>
              </a:extLst>
            </p:cNvPr>
            <p:cNvSpPr txBox="1"/>
            <p:nvPr/>
          </p:nvSpPr>
          <p:spPr>
            <a:xfrm>
              <a:off x="2113657" y="4470231"/>
              <a:ext cx="3647459" cy="4760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Tanto o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criador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administrador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devem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poder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cancelar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um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leilão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não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fechado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22">
              <a:extLst>
                <a:ext uri="{FF2B5EF4-FFF2-40B4-BE49-F238E27FC236}">
                  <a16:creationId xmlns:a16="http://schemas.microsoft.com/office/drawing/2014/main" id="{0E85BF2F-650C-43C7-B955-4E52348589D3}"/>
                </a:ext>
              </a:extLst>
            </p:cNvPr>
            <p:cNvSpPr txBox="1"/>
            <p:nvPr/>
          </p:nvSpPr>
          <p:spPr>
            <a:xfrm>
              <a:off x="2113658" y="4228523"/>
              <a:ext cx="3647459" cy="329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PT" altLang="ko-KR" sz="1200" b="1" dirty="0">
                  <a:solidFill>
                    <a:schemeClr val="accent3"/>
                  </a:solidFill>
                  <a:cs typeface="Arial" pitchFamily="34" charset="0"/>
                </a:rPr>
                <a:t>Cancelar um leilão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41" name="TextBox 18">
            <a:extLst>
              <a:ext uri="{FF2B5EF4-FFF2-40B4-BE49-F238E27FC236}">
                <a16:creationId xmlns:a16="http://schemas.microsoft.com/office/drawing/2014/main" id="{316B2EE2-18FD-4F89-9F56-1FC7128E6093}"/>
              </a:ext>
            </a:extLst>
          </p:cNvPr>
          <p:cNvSpPr txBox="1"/>
          <p:nvPr/>
        </p:nvSpPr>
        <p:spPr>
          <a:xfrm>
            <a:off x="3049601" y="2599132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07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25D5A149-3C1D-43F9-B080-70309DA6F791}"/>
              </a:ext>
            </a:extLst>
          </p:cNvPr>
          <p:cNvSpPr txBox="1"/>
          <p:nvPr/>
        </p:nvSpPr>
        <p:spPr>
          <a:xfrm>
            <a:off x="4214495" y="1847604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08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18">
            <a:extLst>
              <a:ext uri="{FF2B5EF4-FFF2-40B4-BE49-F238E27FC236}">
                <a16:creationId xmlns:a16="http://schemas.microsoft.com/office/drawing/2014/main" id="{0C86B346-C2D2-4028-BF0B-25A29E9769DE}"/>
              </a:ext>
            </a:extLst>
          </p:cNvPr>
          <p:cNvSpPr txBox="1"/>
          <p:nvPr/>
        </p:nvSpPr>
        <p:spPr>
          <a:xfrm>
            <a:off x="3049601" y="3925967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3333AF09-DAF9-47A4-8ED6-50F68043076F}"/>
              </a:ext>
            </a:extLst>
          </p:cNvPr>
          <p:cNvSpPr txBox="1"/>
          <p:nvPr/>
        </p:nvSpPr>
        <p:spPr>
          <a:xfrm>
            <a:off x="5408833" y="2599132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09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18">
            <a:extLst>
              <a:ext uri="{FF2B5EF4-FFF2-40B4-BE49-F238E27FC236}">
                <a16:creationId xmlns:a16="http://schemas.microsoft.com/office/drawing/2014/main" id="{F38F0F15-E867-4B19-B386-63FE8CC4DAD0}"/>
              </a:ext>
            </a:extLst>
          </p:cNvPr>
          <p:cNvSpPr txBox="1"/>
          <p:nvPr/>
        </p:nvSpPr>
        <p:spPr>
          <a:xfrm>
            <a:off x="5399036" y="3925967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10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Group 29">
            <a:extLst>
              <a:ext uri="{FF2B5EF4-FFF2-40B4-BE49-F238E27FC236}">
                <a16:creationId xmlns:a16="http://schemas.microsoft.com/office/drawing/2014/main" id="{DCF3B162-E970-42A5-B6F0-4B37AB289A81}"/>
              </a:ext>
            </a:extLst>
          </p:cNvPr>
          <p:cNvGrpSpPr/>
          <p:nvPr/>
        </p:nvGrpSpPr>
        <p:grpSpPr>
          <a:xfrm>
            <a:off x="414984" y="2477896"/>
            <a:ext cx="2592288" cy="812013"/>
            <a:chOff x="2113657" y="4283314"/>
            <a:chExt cx="3647460" cy="812013"/>
          </a:xfrm>
        </p:grpSpPr>
        <p:sp>
          <p:nvSpPr>
            <p:cNvPr id="39" name="TextBox 30">
              <a:extLst>
                <a:ext uri="{FF2B5EF4-FFF2-40B4-BE49-F238E27FC236}">
                  <a16:creationId xmlns:a16="http://schemas.microsoft.com/office/drawing/2014/main" id="{C224FAA5-72A7-44BA-931C-304388CF74B1}"/>
                </a:ext>
              </a:extLst>
            </p:cNvPr>
            <p:cNvSpPr txBox="1"/>
            <p:nvPr/>
          </p:nvSpPr>
          <p:spPr>
            <a:xfrm>
              <a:off x="2113657" y="4541329"/>
              <a:ext cx="3647459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Um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utilizador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não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administrador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poder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licitar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num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leilão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que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não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seja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criador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1">
              <a:extLst>
                <a:ext uri="{FF2B5EF4-FFF2-40B4-BE49-F238E27FC236}">
                  <a16:creationId xmlns:a16="http://schemas.microsoft.com/office/drawing/2014/main" id="{8331D777-1F66-4BF2-B9E7-897FE66783CA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pt-PT" altLang="ko-KR" sz="1200" b="1" dirty="0">
                  <a:cs typeface="Arial" pitchFamily="34" charset="0"/>
                </a:rPr>
                <a:t>Efetuar uma licitação num leilão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46" name="TextBox 32">
            <a:extLst>
              <a:ext uri="{FF2B5EF4-FFF2-40B4-BE49-F238E27FC236}">
                <a16:creationId xmlns:a16="http://schemas.microsoft.com/office/drawing/2014/main" id="{BAE287FC-C40A-463C-9F9B-39790CB40FD1}"/>
              </a:ext>
            </a:extLst>
          </p:cNvPr>
          <p:cNvSpPr txBox="1"/>
          <p:nvPr/>
        </p:nvSpPr>
        <p:spPr>
          <a:xfrm>
            <a:off x="3376471" y="3159174"/>
            <a:ext cx="239105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2000" b="1" dirty="0">
                <a:solidFill>
                  <a:schemeClr val="accent5"/>
                </a:solidFill>
                <a:cs typeface="Arial" pitchFamily="34" charset="0"/>
              </a:rPr>
              <a:t>Funcionalidades</a:t>
            </a:r>
            <a:endParaRPr lang="ko-KR" altLang="en-US" sz="2000" b="1" dirty="0">
              <a:solidFill>
                <a:schemeClr val="accent5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359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ock Arc 3"/>
          <p:cNvSpPr/>
          <p:nvPr/>
        </p:nvSpPr>
        <p:spPr>
          <a:xfrm rot="170237">
            <a:off x="3106688" y="1986290"/>
            <a:ext cx="2930624" cy="2930624"/>
          </a:xfrm>
          <a:prstGeom prst="blockArc">
            <a:avLst>
              <a:gd name="adj1" fmla="val 7959705"/>
              <a:gd name="adj2" fmla="val 2586138"/>
              <a:gd name="adj3" fmla="val 652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195486"/>
            <a:ext cx="7200800" cy="576064"/>
          </a:xfrm>
        </p:spPr>
        <p:txBody>
          <a:bodyPr/>
          <a:lstStyle/>
          <a:p>
            <a:r>
              <a:rPr lang="pt-PT" altLang="ko-KR" dirty="0"/>
              <a:t>Definição da arquitetura</a:t>
            </a:r>
            <a:endParaRPr lang="ko-KR" altLang="en-US" dirty="0"/>
          </a:p>
        </p:txBody>
      </p:sp>
      <p:sp>
        <p:nvSpPr>
          <p:cNvPr id="6" name="Oval 5"/>
          <p:cNvSpPr/>
          <p:nvPr/>
        </p:nvSpPr>
        <p:spPr>
          <a:xfrm>
            <a:off x="3106687" y="3857339"/>
            <a:ext cx="537366" cy="5373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3106687" y="2543731"/>
            <a:ext cx="537366" cy="537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4269848" y="1797902"/>
            <a:ext cx="537366" cy="5373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5446328" y="2543731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375370" y="1100458"/>
            <a:ext cx="2592288" cy="607196"/>
            <a:chOff x="2113657" y="4283314"/>
            <a:chExt cx="3647460" cy="607196"/>
          </a:xfrm>
        </p:grpSpPr>
        <p:sp>
          <p:nvSpPr>
            <p:cNvPr id="22" name="TextBox 21"/>
            <p:cNvSpPr txBox="1"/>
            <p:nvPr/>
          </p:nvSpPr>
          <p:spPr>
            <a:xfrm>
              <a:off x="2113657" y="4490400"/>
              <a:ext cx="364745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Um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utilizador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pode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fazer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um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comentário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no mural do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leilão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chemeClr val="accent3"/>
                  </a:solidFill>
                  <a:cs typeface="Arial" pitchFamily="34" charset="0"/>
                </a:rPr>
                <a:t>Comentar</a:t>
              </a:r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 um </a:t>
              </a:r>
              <a:r>
                <a:rPr lang="en-US" altLang="ko-KR" sz="1200" b="1" dirty="0" err="1">
                  <a:solidFill>
                    <a:schemeClr val="accent3"/>
                  </a:solidFill>
                  <a:cs typeface="Arial" pitchFamily="34" charset="0"/>
                </a:rPr>
                <a:t>leilão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14399" y="2335268"/>
            <a:ext cx="2592287" cy="596522"/>
            <a:chOff x="2113658" y="4283314"/>
            <a:chExt cx="3647460" cy="596522"/>
          </a:xfrm>
        </p:grpSpPr>
        <p:sp>
          <p:nvSpPr>
            <p:cNvPr id="28" name="TextBox 27"/>
            <p:cNvSpPr txBox="1"/>
            <p:nvPr/>
          </p:nvSpPr>
          <p:spPr>
            <a:xfrm>
              <a:off x="2113659" y="4479726"/>
              <a:ext cx="364745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ser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possível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registar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um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utilizador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preenchendo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os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dados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pedidos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chemeClr val="accent4"/>
                  </a:solidFill>
                  <a:cs typeface="Arial" pitchFamily="34" charset="0"/>
                </a:rPr>
                <a:t>Listagem</a:t>
              </a:r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 de </a:t>
              </a:r>
              <a:r>
                <a:rPr lang="en-US" altLang="ko-KR" sz="1200" b="1" dirty="0" err="1">
                  <a:solidFill>
                    <a:schemeClr val="accent4"/>
                  </a:solidFill>
                  <a:cs typeface="Arial" pitchFamily="34" charset="0"/>
                </a:rPr>
                <a:t>Leilões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34" name="Oval 5">
            <a:extLst>
              <a:ext uri="{FF2B5EF4-FFF2-40B4-BE49-F238E27FC236}">
                <a16:creationId xmlns:a16="http://schemas.microsoft.com/office/drawing/2014/main" id="{6F6B1EF2-D79B-488D-BDE7-630CCE8C3FE3}"/>
              </a:ext>
            </a:extLst>
          </p:cNvPr>
          <p:cNvSpPr/>
          <p:nvPr/>
        </p:nvSpPr>
        <p:spPr>
          <a:xfrm>
            <a:off x="5446328" y="3857339"/>
            <a:ext cx="537366" cy="5373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20">
            <a:extLst>
              <a:ext uri="{FF2B5EF4-FFF2-40B4-BE49-F238E27FC236}">
                <a16:creationId xmlns:a16="http://schemas.microsoft.com/office/drawing/2014/main" id="{D7601B7D-258F-430F-A099-73682804D66C}"/>
              </a:ext>
            </a:extLst>
          </p:cNvPr>
          <p:cNvGrpSpPr/>
          <p:nvPr/>
        </p:nvGrpSpPr>
        <p:grpSpPr>
          <a:xfrm>
            <a:off x="6056905" y="3840687"/>
            <a:ext cx="2835575" cy="603269"/>
            <a:chOff x="2113657" y="4228523"/>
            <a:chExt cx="3647460" cy="717736"/>
          </a:xfrm>
        </p:grpSpPr>
        <p:sp>
          <p:nvSpPr>
            <p:cNvPr id="36" name="TextBox 21">
              <a:extLst>
                <a:ext uri="{FF2B5EF4-FFF2-40B4-BE49-F238E27FC236}">
                  <a16:creationId xmlns:a16="http://schemas.microsoft.com/office/drawing/2014/main" id="{CCF320B9-F791-4CB9-BA2F-AA89C57E77F0}"/>
                </a:ext>
              </a:extLst>
            </p:cNvPr>
            <p:cNvSpPr txBox="1"/>
            <p:nvPr/>
          </p:nvSpPr>
          <p:spPr>
            <a:xfrm>
              <a:off x="2113657" y="4470230"/>
              <a:ext cx="3647459" cy="4760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Um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administrador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poder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obter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estatísticas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sobre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aplicação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22">
              <a:extLst>
                <a:ext uri="{FF2B5EF4-FFF2-40B4-BE49-F238E27FC236}">
                  <a16:creationId xmlns:a16="http://schemas.microsoft.com/office/drawing/2014/main" id="{0E85BF2F-650C-43C7-B955-4E52348589D3}"/>
                </a:ext>
              </a:extLst>
            </p:cNvPr>
            <p:cNvSpPr txBox="1"/>
            <p:nvPr/>
          </p:nvSpPr>
          <p:spPr>
            <a:xfrm>
              <a:off x="2113658" y="4228523"/>
              <a:ext cx="3647459" cy="329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PT" altLang="ko-KR" sz="1200" b="1" dirty="0">
                  <a:solidFill>
                    <a:schemeClr val="accent3"/>
                  </a:solidFill>
                  <a:cs typeface="Arial" pitchFamily="34" charset="0"/>
                </a:rPr>
                <a:t>Obter as estatísticas da aplicação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41" name="TextBox 18">
            <a:extLst>
              <a:ext uri="{FF2B5EF4-FFF2-40B4-BE49-F238E27FC236}">
                <a16:creationId xmlns:a16="http://schemas.microsoft.com/office/drawing/2014/main" id="{316B2EE2-18FD-4F89-9F56-1FC7128E6093}"/>
              </a:ext>
            </a:extLst>
          </p:cNvPr>
          <p:cNvSpPr txBox="1"/>
          <p:nvPr/>
        </p:nvSpPr>
        <p:spPr>
          <a:xfrm>
            <a:off x="3049601" y="2599132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25D5A149-3C1D-43F9-B080-70309DA6F791}"/>
              </a:ext>
            </a:extLst>
          </p:cNvPr>
          <p:cNvSpPr txBox="1"/>
          <p:nvPr/>
        </p:nvSpPr>
        <p:spPr>
          <a:xfrm>
            <a:off x="4214495" y="1854508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18">
            <a:extLst>
              <a:ext uri="{FF2B5EF4-FFF2-40B4-BE49-F238E27FC236}">
                <a16:creationId xmlns:a16="http://schemas.microsoft.com/office/drawing/2014/main" id="{0C86B346-C2D2-4028-BF0B-25A29E9769DE}"/>
              </a:ext>
            </a:extLst>
          </p:cNvPr>
          <p:cNvSpPr txBox="1"/>
          <p:nvPr/>
        </p:nvSpPr>
        <p:spPr>
          <a:xfrm>
            <a:off x="3049601" y="3925967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3333AF09-DAF9-47A4-8ED6-50F68043076F}"/>
              </a:ext>
            </a:extLst>
          </p:cNvPr>
          <p:cNvSpPr txBox="1"/>
          <p:nvPr/>
        </p:nvSpPr>
        <p:spPr>
          <a:xfrm>
            <a:off x="5389240" y="2607507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18">
            <a:extLst>
              <a:ext uri="{FF2B5EF4-FFF2-40B4-BE49-F238E27FC236}">
                <a16:creationId xmlns:a16="http://schemas.microsoft.com/office/drawing/2014/main" id="{F38F0F15-E867-4B19-B386-63FE8CC4DAD0}"/>
              </a:ext>
            </a:extLst>
          </p:cNvPr>
          <p:cNvSpPr txBox="1"/>
          <p:nvPr/>
        </p:nvSpPr>
        <p:spPr>
          <a:xfrm>
            <a:off x="5393446" y="3922542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15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6" name="Group 23">
            <a:extLst>
              <a:ext uri="{FF2B5EF4-FFF2-40B4-BE49-F238E27FC236}">
                <a16:creationId xmlns:a16="http://schemas.microsoft.com/office/drawing/2014/main" id="{D3F19EA4-0A2E-4681-A3D4-15B32B40FBB2}"/>
              </a:ext>
            </a:extLst>
          </p:cNvPr>
          <p:cNvGrpSpPr/>
          <p:nvPr/>
        </p:nvGrpSpPr>
        <p:grpSpPr>
          <a:xfrm>
            <a:off x="6094400" y="2406408"/>
            <a:ext cx="2592288" cy="812012"/>
            <a:chOff x="2113657" y="4283314"/>
            <a:chExt cx="3647460" cy="812012"/>
          </a:xfrm>
        </p:grpSpPr>
        <p:sp>
          <p:nvSpPr>
            <p:cNvPr id="47" name="TextBox 24">
              <a:extLst>
                <a:ext uri="{FF2B5EF4-FFF2-40B4-BE49-F238E27FC236}">
                  <a16:creationId xmlns:a16="http://schemas.microsoft.com/office/drawing/2014/main" id="{33F448CB-1267-4CE6-93E5-E2F2588F2490}"/>
                </a:ext>
              </a:extLst>
            </p:cNvPr>
            <p:cNvSpPr txBox="1"/>
            <p:nvPr/>
          </p:nvSpPr>
          <p:spPr>
            <a:xfrm>
              <a:off x="2113657" y="4541328"/>
              <a:ext cx="3647459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Através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descrição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ou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código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artigo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-se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poder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consultar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todos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os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leilões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existentes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</a:t>
              </a:r>
            </a:p>
          </p:txBody>
        </p:sp>
        <p:sp>
          <p:nvSpPr>
            <p:cNvPr id="48" name="TextBox 25">
              <a:extLst>
                <a:ext uri="{FF2B5EF4-FFF2-40B4-BE49-F238E27FC236}">
                  <a16:creationId xmlns:a16="http://schemas.microsoft.com/office/drawing/2014/main" id="{79DEA85D-C8B5-4C54-B2A2-1402B6DBEAEF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altLang="ko-KR" sz="1200" b="1" dirty="0">
                  <a:solidFill>
                    <a:schemeClr val="accent2"/>
                  </a:solidFill>
                  <a:cs typeface="Arial" pitchFamily="34" charset="0"/>
                </a:rPr>
                <a:t>Pesquisar leilões existentes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26">
            <a:extLst>
              <a:ext uri="{FF2B5EF4-FFF2-40B4-BE49-F238E27FC236}">
                <a16:creationId xmlns:a16="http://schemas.microsoft.com/office/drawing/2014/main" id="{0A59AF57-F513-47FB-AF03-0533F12DC93C}"/>
              </a:ext>
            </a:extLst>
          </p:cNvPr>
          <p:cNvGrpSpPr/>
          <p:nvPr/>
        </p:nvGrpSpPr>
        <p:grpSpPr>
          <a:xfrm>
            <a:off x="482327" y="3747552"/>
            <a:ext cx="2592287" cy="944368"/>
            <a:chOff x="2113658" y="4283314"/>
            <a:chExt cx="3647460" cy="944368"/>
          </a:xfrm>
        </p:grpSpPr>
        <p:sp>
          <p:nvSpPr>
            <p:cNvPr id="50" name="TextBox 27">
              <a:extLst>
                <a:ext uri="{FF2B5EF4-FFF2-40B4-BE49-F238E27FC236}">
                  <a16:creationId xmlns:a16="http://schemas.microsoft.com/office/drawing/2014/main" id="{230561FE-1544-4214-9561-B49F3E73E9B9}"/>
                </a:ext>
              </a:extLst>
            </p:cNvPr>
            <p:cNvSpPr txBox="1"/>
            <p:nvPr/>
          </p:nvSpPr>
          <p:spPr>
            <a:xfrm>
              <a:off x="2113659" y="4519796"/>
              <a:ext cx="3647459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Para um dado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leilão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ser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possível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obter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-se a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descrição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artigo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a data de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término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mensagens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trocadas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o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histórico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licitações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51" name="TextBox 28">
              <a:extLst>
                <a:ext uri="{FF2B5EF4-FFF2-40B4-BE49-F238E27FC236}">
                  <a16:creationId xmlns:a16="http://schemas.microsoft.com/office/drawing/2014/main" id="{0B765E6F-905C-4568-9DDA-6F1DD79EFF7E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Consulta dos </a:t>
              </a:r>
              <a:r>
                <a:rPr lang="en-US" altLang="ko-KR" sz="1200" b="1" dirty="0" err="1">
                  <a:solidFill>
                    <a:schemeClr val="accent5"/>
                  </a:solidFill>
                  <a:cs typeface="Arial" pitchFamily="34" charset="0"/>
                </a:rPr>
                <a:t>detalhes</a:t>
              </a:r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 de </a:t>
              </a:r>
              <a:r>
                <a:rPr lang="en-US" altLang="ko-KR" sz="1200" b="1" dirty="0" err="1">
                  <a:solidFill>
                    <a:schemeClr val="accent5"/>
                  </a:solidFill>
                  <a:cs typeface="Arial" pitchFamily="34" charset="0"/>
                </a:rPr>
                <a:t>leilão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sp>
        <p:nvSpPr>
          <p:cNvPr id="30" name="TextBox 32">
            <a:extLst>
              <a:ext uri="{FF2B5EF4-FFF2-40B4-BE49-F238E27FC236}">
                <a16:creationId xmlns:a16="http://schemas.microsoft.com/office/drawing/2014/main" id="{B3DE4CB4-3624-418C-9234-6B3A63876CEE}"/>
              </a:ext>
            </a:extLst>
          </p:cNvPr>
          <p:cNvSpPr txBox="1"/>
          <p:nvPr/>
        </p:nvSpPr>
        <p:spPr>
          <a:xfrm>
            <a:off x="3376471" y="3159174"/>
            <a:ext cx="239105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2000" b="1" dirty="0">
                <a:solidFill>
                  <a:schemeClr val="accent5"/>
                </a:solidFill>
                <a:cs typeface="Arial" pitchFamily="34" charset="0"/>
              </a:rPr>
              <a:t>Funcionalidades</a:t>
            </a:r>
            <a:endParaRPr lang="ko-KR" altLang="en-US" sz="2000" b="1" dirty="0">
              <a:solidFill>
                <a:schemeClr val="accent5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806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34712"/>
            <a:ext cx="7200800" cy="576064"/>
          </a:xfrm>
        </p:spPr>
        <p:txBody>
          <a:bodyPr/>
          <a:lstStyle/>
          <a:p>
            <a:r>
              <a:rPr lang="pt-PT" altLang="ko-KR" dirty="0"/>
              <a:t>Definição da arquitetura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376472" y="1114208"/>
            <a:ext cx="239105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Transações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AA2BE8-CC42-419A-924D-C621C186AC39}"/>
              </a:ext>
            </a:extLst>
          </p:cNvPr>
          <p:cNvSpPr txBox="1"/>
          <p:nvPr/>
        </p:nvSpPr>
        <p:spPr>
          <a:xfrm>
            <a:off x="683568" y="1923678"/>
            <a:ext cx="6012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Serão utilizadas transações em situações que envolvam manipulação de dados de modo a garantir a presença das propriedades ACID.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i="1" dirty="0"/>
              <a:t>Autocommit</a:t>
            </a:r>
            <a:r>
              <a:rPr lang="pt-PT" sz="1400" dirty="0"/>
              <a:t> desativado.</a:t>
            </a:r>
          </a:p>
          <a:p>
            <a:pPr marL="285750" indent="-285750">
              <a:buFontTx/>
              <a:buChar char="-"/>
            </a:pPr>
            <a:endParaRPr lang="pt-PT" sz="1400" dirty="0"/>
          </a:p>
          <a:p>
            <a:pPr marL="285750" indent="-285750">
              <a:buFontTx/>
              <a:buChar char="-"/>
            </a:pPr>
            <a:endParaRPr lang="pt-PT" sz="1400" dirty="0"/>
          </a:p>
        </p:txBody>
      </p:sp>
      <p:pic>
        <p:nvPicPr>
          <p:cNvPr id="12" name="Imagem 11" descr="Uma imagem contendo pessoa, brinquedo, homem, segurando&#10;&#10;Descrição gerada automaticamente">
            <a:extLst>
              <a:ext uri="{FF2B5EF4-FFF2-40B4-BE49-F238E27FC236}">
                <a16:creationId xmlns:a16="http://schemas.microsoft.com/office/drawing/2014/main" id="{7734B09E-1546-4403-A98F-ACAABA87C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881131"/>
            <a:ext cx="2509935" cy="19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53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195486"/>
            <a:ext cx="7200800" cy="576064"/>
          </a:xfrm>
        </p:spPr>
        <p:txBody>
          <a:bodyPr/>
          <a:lstStyle/>
          <a:p>
            <a:r>
              <a:rPr lang="pt-PT" altLang="ko-KR" dirty="0"/>
              <a:t>Definição da arquitetura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53086" y="3121402"/>
            <a:ext cx="259228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1200" b="1" dirty="0" err="1">
                <a:solidFill>
                  <a:schemeClr val="accent3"/>
                </a:solidFill>
                <a:cs typeface="Arial" pitchFamily="34" charset="0"/>
              </a:rPr>
              <a:t>Leitura</a:t>
            </a:r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 de </a:t>
            </a:r>
            <a:r>
              <a:rPr lang="en-US" altLang="ko-KR" sz="1200" b="1" dirty="0" err="1">
                <a:solidFill>
                  <a:schemeClr val="accent3"/>
                </a:solidFill>
                <a:cs typeface="Arial" pitchFamily="34" charset="0"/>
              </a:rPr>
              <a:t>registos</a:t>
            </a:r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200" b="1" i="1" dirty="0">
                <a:solidFill>
                  <a:schemeClr val="accent3"/>
                </a:solidFill>
                <a:cs typeface="Arial" pitchFamily="34" charset="0"/>
              </a:rPr>
              <a:t>soft deleted</a:t>
            </a:r>
            <a:endParaRPr lang="ko-KR" altLang="en-US" sz="1200" b="1" i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21438" y="4182293"/>
            <a:ext cx="259228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pt-PT" altLang="ko-KR" sz="1200" b="1" dirty="0">
                <a:solidFill>
                  <a:schemeClr val="accent2"/>
                </a:solidFill>
                <a:cs typeface="Arial" pitchFamily="34" charset="0"/>
              </a:rPr>
              <a:t>Ações efetuadas por um utilizador não notificado do seu banimento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22055" y="1851670"/>
            <a:ext cx="259228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pt-PT" altLang="ko-KR" sz="1200" b="1" dirty="0">
                <a:solidFill>
                  <a:schemeClr val="accent4"/>
                </a:solidFill>
                <a:cs typeface="Arial" pitchFamily="34" charset="0"/>
              </a:rPr>
              <a:t>Licitações simultâneas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00193" y="3029070"/>
            <a:ext cx="25922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pt-PT" altLang="ko-KR" sz="1200" b="1" dirty="0">
                <a:solidFill>
                  <a:schemeClr val="accent5"/>
                </a:solidFill>
                <a:cs typeface="Arial" pitchFamily="34" charset="0"/>
              </a:rPr>
              <a:t>Alterações simultâneas a um mesmo registo</a:t>
            </a:r>
            <a:endParaRPr lang="ko-KR" altLang="en-US" sz="12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1308684"/>
            <a:ext cx="532859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Potenciais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r>
              <a:rPr lang="en-US" altLang="ko-KR" sz="2000" b="1" dirty="0" err="1">
                <a:solidFill>
                  <a:schemeClr val="accent1"/>
                </a:solidFill>
                <a:cs typeface="Arial" pitchFamily="34" charset="0"/>
              </a:rPr>
              <a:t>conflitos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 de </a:t>
            </a:r>
            <a:r>
              <a:rPr lang="en-US" altLang="ko-KR" sz="2000" b="1" dirty="0" err="1">
                <a:cs typeface="Arial" pitchFamily="34" charset="0"/>
              </a:rPr>
              <a:t>concorrência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EEFDEECD-32F5-4430-9275-3FCBA89F07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A8C5D7"/>
              </a:clrFrom>
              <a:clrTo>
                <a:srgbClr val="A8C5D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971" y="2336659"/>
            <a:ext cx="3365222" cy="161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12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2314198"/>
            <a:ext cx="4283968" cy="473576"/>
          </a:xfrm>
        </p:spPr>
        <p:txBody>
          <a:bodyPr/>
          <a:lstStyle/>
          <a:p>
            <a:r>
              <a:rPr lang="en-US" altLang="ko-KR" dirty="0" err="1"/>
              <a:t>Tecnologias</a:t>
            </a:r>
            <a:r>
              <a:rPr lang="en-US" altLang="ko-KR" dirty="0"/>
              <a:t> </a:t>
            </a:r>
            <a:r>
              <a:rPr lang="en-US" altLang="ko-KR" dirty="0" err="1"/>
              <a:t>usadas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025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195486"/>
            <a:ext cx="7200800" cy="576064"/>
          </a:xfrm>
        </p:spPr>
        <p:txBody>
          <a:bodyPr/>
          <a:lstStyle/>
          <a:p>
            <a:r>
              <a:rPr lang="en-US" altLang="ko-KR" dirty="0" err="1"/>
              <a:t>Tecnologias</a:t>
            </a:r>
            <a:r>
              <a:rPr lang="en-US" altLang="ko-KR" dirty="0"/>
              <a:t> </a:t>
            </a:r>
            <a:r>
              <a:rPr lang="en-US" altLang="ko-KR" dirty="0" err="1"/>
              <a:t>utilizadas</a:t>
            </a:r>
            <a:endParaRPr lang="ko-KR" alt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65612" y="1200848"/>
            <a:ext cx="2768371" cy="2809315"/>
            <a:chOff x="539552" y="1375207"/>
            <a:chExt cx="3240360" cy="3333284"/>
          </a:xfrm>
        </p:grpSpPr>
        <p:sp>
          <p:nvSpPr>
            <p:cNvPr id="4" name="Right Arrow 3"/>
            <p:cNvSpPr/>
            <p:nvPr/>
          </p:nvSpPr>
          <p:spPr>
            <a:xfrm>
              <a:off x="1051559" y="4481585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2267744" y="1375207"/>
              <a:ext cx="1008112" cy="10081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1691680" y="2110092"/>
              <a:ext cx="1008112" cy="10081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115616" y="2844977"/>
              <a:ext cx="1008112" cy="10081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539552" y="3579862"/>
              <a:ext cx="1008112" cy="10081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1627623" y="374533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2203687" y="300908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779751" y="227283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07494" y="1509498"/>
            <a:ext cx="108012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3"/>
                </a:solidFill>
                <a:cs typeface="Arial" pitchFamily="34" charset="0"/>
              </a:rPr>
              <a:t>Sistema de </a:t>
            </a:r>
            <a:r>
              <a:rPr lang="en-US" altLang="ko-KR" sz="1000" b="1" dirty="0" err="1">
                <a:solidFill>
                  <a:schemeClr val="accent3"/>
                </a:solidFill>
                <a:cs typeface="Arial" pitchFamily="34" charset="0"/>
              </a:rPr>
              <a:t>gestão</a:t>
            </a:r>
            <a:r>
              <a:rPr lang="en-US" altLang="ko-KR" sz="1000" b="1" dirty="0">
                <a:solidFill>
                  <a:schemeClr val="accent3"/>
                </a:solidFill>
                <a:cs typeface="Arial" pitchFamily="34" charset="0"/>
              </a:rPr>
              <a:t> de base de dados</a:t>
            </a:r>
            <a:endParaRPr lang="ko-KR" altLang="en-US" sz="1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73844" y="2362467"/>
            <a:ext cx="121476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000" b="1" dirty="0">
                <a:solidFill>
                  <a:schemeClr val="accent1"/>
                </a:solidFill>
                <a:cs typeface="Arial" pitchFamily="34" charset="0"/>
              </a:rPr>
              <a:t>Interface SQL</a:t>
            </a:r>
            <a:endParaRPr lang="ko-KR" altLang="en-US" sz="1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49673" y="2896529"/>
            <a:ext cx="108012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i="1" dirty="0">
                <a:solidFill>
                  <a:schemeClr val="accent3"/>
                </a:solidFill>
                <a:cs typeface="Arial" pitchFamily="34" charset="0"/>
              </a:rPr>
              <a:t>Framework</a:t>
            </a:r>
            <a:r>
              <a:rPr lang="en-US" altLang="ko-KR" sz="1000" b="1" dirty="0">
                <a:solidFill>
                  <a:schemeClr val="accent3"/>
                </a:solidFill>
                <a:cs typeface="Arial" pitchFamily="34" charset="0"/>
              </a:rPr>
              <a:t> para a </a:t>
            </a:r>
            <a:r>
              <a:rPr lang="en-US" altLang="ko-KR" sz="1000" b="1" i="1" dirty="0">
                <a:solidFill>
                  <a:schemeClr val="accent3"/>
                </a:solidFill>
                <a:cs typeface="Arial" pitchFamily="34" charset="0"/>
              </a:rPr>
              <a:t>REST API</a:t>
            </a:r>
            <a:endParaRPr lang="ko-KR" altLang="en-US" sz="1000" b="1" i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99652" y="4342773"/>
            <a:ext cx="12453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 err="1">
                <a:solidFill>
                  <a:schemeClr val="accent1"/>
                </a:solidFill>
                <a:cs typeface="Arial" pitchFamily="34" charset="0"/>
              </a:rPr>
              <a:t>Linguagem</a:t>
            </a:r>
            <a:r>
              <a:rPr lang="en-US" altLang="ko-KR" sz="1000" b="1" dirty="0">
                <a:solidFill>
                  <a:schemeClr val="accent1"/>
                </a:solidFill>
                <a:cs typeface="Arial" pitchFamily="34" charset="0"/>
              </a:rPr>
              <a:t> de </a:t>
            </a:r>
            <a:r>
              <a:rPr lang="en-US" altLang="ko-KR" sz="1000" b="1" dirty="0" err="1">
                <a:solidFill>
                  <a:schemeClr val="accent1"/>
                </a:solidFill>
                <a:cs typeface="Arial" pitchFamily="34" charset="0"/>
              </a:rPr>
              <a:t>programação</a:t>
            </a:r>
            <a:endParaRPr lang="ko-KR" altLang="en-US" sz="1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557613" y="1360513"/>
            <a:ext cx="4102390" cy="724858"/>
            <a:chOff x="803640" y="3362835"/>
            <a:chExt cx="2059657" cy="724858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SGBD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utilizado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aulas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práticas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Bases de Dados.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Suporta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as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propriedades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ACID e PL/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pgSQL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Compatível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com a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maioria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das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linguagens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programação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9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middleware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altLang="ko-KR" sz="11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PostgreSQL</a:t>
              </a:r>
              <a:endParaRPr lang="ko-KR" altLang="en-US" sz="11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217285" y="2230800"/>
            <a:ext cx="4175775" cy="586359"/>
            <a:chOff x="803640" y="3362835"/>
            <a:chExt cx="2059657" cy="586359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9862"/>
              <a:ext cx="2059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Compatível com o SGBD escolhido. Suporta procedimentos de armazenamento e de querys.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altLang="ko-KR" sz="11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JBDC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67224" y="2837912"/>
            <a:ext cx="4175775" cy="724858"/>
            <a:chOff x="803640" y="3362835"/>
            <a:chExt cx="2059657" cy="724858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05965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Permite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aumentar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eficiência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durante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processo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desenvolvimento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Facilita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creação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testagem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aplicações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baseadas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Java.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Compatível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com as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restantes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tecnologias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Java </a:t>
              </a:r>
              <a:r>
                <a:rPr lang="en-US" altLang="ko-KR" sz="11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SpringBoot</a:t>
              </a:r>
              <a:endParaRPr lang="ko-KR" altLang="en-US" sz="11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679505" y="4255747"/>
            <a:ext cx="4376772" cy="551259"/>
            <a:chOff x="803640" y="3362835"/>
            <a:chExt cx="2059657" cy="657611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0"/>
              <a:ext cx="2059657" cy="440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Linguagem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programação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bastante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popular com a qual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todos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elementos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grupo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sentem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confortáveis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Compatível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com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todas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as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outras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tecnologias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312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Java</a:t>
              </a:r>
              <a:endParaRPr lang="ko-KR" altLang="en-US" sz="11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7E1FF583-BF97-487E-ADB6-36E5EE962C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530" y="1383590"/>
            <a:ext cx="432679" cy="480755"/>
          </a:xfrm>
          <a:prstGeom prst="rect">
            <a:avLst/>
          </a:prstGeom>
        </p:spPr>
      </p:pic>
      <p:pic>
        <p:nvPicPr>
          <p:cNvPr id="41" name="Imagem 40" descr="Logotipo, nome da empresa&#10;&#10;Descrição gerada automaticamente">
            <a:extLst>
              <a:ext uri="{FF2B5EF4-FFF2-40B4-BE49-F238E27FC236}">
                <a16:creationId xmlns:a16="http://schemas.microsoft.com/office/drawing/2014/main" id="{4BA39589-E4F5-4965-96FF-76D0E6C6A0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9" b="5653"/>
          <a:stretch/>
        </p:blipFill>
        <p:spPr>
          <a:xfrm>
            <a:off x="2082298" y="1908931"/>
            <a:ext cx="219662" cy="443392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21DAAB9A-AFD2-4C82-846B-E7C8EC77C711}"/>
              </a:ext>
            </a:extLst>
          </p:cNvPr>
          <p:cNvSpPr txBox="1"/>
          <p:nvPr/>
        </p:nvSpPr>
        <p:spPr>
          <a:xfrm>
            <a:off x="1955102" y="2266995"/>
            <a:ext cx="861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b="1" i="1" dirty="0">
                <a:solidFill>
                  <a:srgbClr val="FF0000"/>
                </a:solidFill>
              </a:rPr>
              <a:t>JBDC</a:t>
            </a:r>
          </a:p>
        </p:txBody>
      </p:sp>
      <p:pic>
        <p:nvPicPr>
          <p:cNvPr id="44" name="Imagem 43" descr="Uma imagem contendo Logotipo&#10;&#10;Descrição gerada automaticamente">
            <a:extLst>
              <a:ext uri="{FF2B5EF4-FFF2-40B4-BE49-F238E27FC236}">
                <a16:creationId xmlns:a16="http://schemas.microsoft.com/office/drawing/2014/main" id="{35DD5D47-6A6E-4735-B61E-A9A3EAB2DC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24" y="2706705"/>
            <a:ext cx="587867" cy="308630"/>
          </a:xfrm>
          <a:prstGeom prst="rect">
            <a:avLst/>
          </a:prstGeom>
        </p:spPr>
      </p:pic>
      <p:sp>
        <p:nvSpPr>
          <p:cNvPr id="43" name="Oval 4">
            <a:extLst>
              <a:ext uri="{FF2B5EF4-FFF2-40B4-BE49-F238E27FC236}">
                <a16:creationId xmlns:a16="http://schemas.microsoft.com/office/drawing/2014/main" id="{F5D9E392-C054-4DC8-B7DA-4539C9ACDAD3}"/>
              </a:ext>
            </a:extLst>
          </p:cNvPr>
          <p:cNvSpPr/>
          <p:nvPr/>
        </p:nvSpPr>
        <p:spPr>
          <a:xfrm>
            <a:off x="287457" y="3678314"/>
            <a:ext cx="861271" cy="8496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Right Arrow 3">
            <a:extLst>
              <a:ext uri="{FF2B5EF4-FFF2-40B4-BE49-F238E27FC236}">
                <a16:creationId xmlns:a16="http://schemas.microsoft.com/office/drawing/2014/main" id="{13820AF9-6B1B-4F49-A67C-215EB8DB87DD}"/>
              </a:ext>
            </a:extLst>
          </p:cNvPr>
          <p:cNvSpPr/>
          <p:nvPr/>
        </p:nvSpPr>
        <p:spPr>
          <a:xfrm>
            <a:off x="724885" y="4438292"/>
            <a:ext cx="854478" cy="191238"/>
          </a:xfrm>
          <a:prstGeom prst="rightArrow">
            <a:avLst>
              <a:gd name="adj1" fmla="val 51543"/>
              <a:gd name="adj2" fmla="val 6555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20">
            <a:extLst>
              <a:ext uri="{FF2B5EF4-FFF2-40B4-BE49-F238E27FC236}">
                <a16:creationId xmlns:a16="http://schemas.microsoft.com/office/drawing/2014/main" id="{A09D13C1-9808-479B-B4B8-C25775C2AE50}"/>
              </a:ext>
            </a:extLst>
          </p:cNvPr>
          <p:cNvSpPr txBox="1"/>
          <p:nvPr/>
        </p:nvSpPr>
        <p:spPr>
          <a:xfrm>
            <a:off x="1995612" y="3651073"/>
            <a:ext cx="108012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i="1" dirty="0">
                <a:solidFill>
                  <a:schemeClr val="accent3"/>
                </a:solidFill>
                <a:cs typeface="Arial" pitchFamily="34" charset="0"/>
              </a:rPr>
              <a:t>Framework</a:t>
            </a:r>
            <a:r>
              <a:rPr lang="en-US" altLang="ko-KR" sz="1000" b="1" dirty="0">
                <a:solidFill>
                  <a:schemeClr val="accent3"/>
                </a:solidFill>
                <a:cs typeface="Arial" pitchFamily="34" charset="0"/>
              </a:rPr>
              <a:t> de </a:t>
            </a:r>
            <a:r>
              <a:rPr lang="en-US" altLang="ko-KR" sz="1000" b="1" dirty="0" err="1">
                <a:solidFill>
                  <a:schemeClr val="accent3"/>
                </a:solidFill>
                <a:cs typeface="Arial" pitchFamily="34" charset="0"/>
              </a:rPr>
              <a:t>autenticação</a:t>
            </a:r>
            <a:r>
              <a:rPr lang="en-US" altLang="ko-KR" sz="1000" b="1" dirty="0">
                <a:solidFill>
                  <a:schemeClr val="accent3"/>
                </a:solidFill>
                <a:cs typeface="Arial" pitchFamily="34" charset="0"/>
              </a:rPr>
              <a:t>/ </a:t>
            </a:r>
            <a:r>
              <a:rPr lang="en-US" altLang="ko-KR" sz="1000" b="1" dirty="0" err="1">
                <a:solidFill>
                  <a:schemeClr val="accent3"/>
                </a:solidFill>
                <a:cs typeface="Arial" pitchFamily="34" charset="0"/>
              </a:rPr>
              <a:t>autorização</a:t>
            </a:r>
            <a:endParaRPr lang="ko-KR" altLang="en-US" sz="1000" b="1" i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54" name="Group 28">
            <a:extLst>
              <a:ext uri="{FF2B5EF4-FFF2-40B4-BE49-F238E27FC236}">
                <a16:creationId xmlns:a16="http://schemas.microsoft.com/office/drawing/2014/main" id="{6E6FCD1B-30C4-4476-BA98-9C55C8E1CD8F}"/>
              </a:ext>
            </a:extLst>
          </p:cNvPr>
          <p:cNvGrpSpPr/>
          <p:nvPr/>
        </p:nvGrpSpPr>
        <p:grpSpPr>
          <a:xfrm>
            <a:off x="3013163" y="3592454"/>
            <a:ext cx="4175775" cy="586359"/>
            <a:chOff x="803640" y="3362835"/>
            <a:chExt cx="2059657" cy="586359"/>
          </a:xfrm>
        </p:grpSpPr>
        <p:sp>
          <p:nvSpPr>
            <p:cNvPr id="55" name="TextBox 29">
              <a:extLst>
                <a:ext uri="{FF2B5EF4-FFF2-40B4-BE49-F238E27FC236}">
                  <a16:creationId xmlns:a16="http://schemas.microsoft.com/office/drawing/2014/main" id="{66689F40-CC66-469A-9459-819674A49E9C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Facilita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implementação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autenticação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utilizadores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autorização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9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endpoints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com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recurso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9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tokens.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30">
              <a:extLst>
                <a:ext uri="{FF2B5EF4-FFF2-40B4-BE49-F238E27FC236}">
                  <a16:creationId xmlns:a16="http://schemas.microsoft.com/office/drawing/2014/main" id="{7D9A7708-D729-4440-BC44-6D5C8A77722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altLang="ko-KR" sz="11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OAuth 2</a:t>
              </a:r>
              <a:endParaRPr lang="ko-KR" altLang="en-US" sz="11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40" name="Imagem 39" descr="Logotipo, nome da empresa&#10;&#10;Descrição gerada automaticamente">
            <a:extLst>
              <a:ext uri="{FF2B5EF4-FFF2-40B4-BE49-F238E27FC236}">
                <a16:creationId xmlns:a16="http://schemas.microsoft.com/office/drawing/2014/main" id="{13C8419D-4278-4A27-A35A-DC9A953562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3" y="3874151"/>
            <a:ext cx="469959" cy="469959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D9B47D33-DD80-41F4-AA0A-8E3F698D8F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89" y="3223348"/>
            <a:ext cx="782786" cy="5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23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504056" y="2314198"/>
            <a:ext cx="4283968" cy="473576"/>
          </a:xfrm>
        </p:spPr>
        <p:txBody>
          <a:bodyPr/>
          <a:lstStyle/>
          <a:p>
            <a:r>
              <a:rPr lang="en-US" altLang="ko-KR" dirty="0"/>
              <a:t>Plano de </a:t>
            </a:r>
            <a:r>
              <a:rPr lang="en-US" altLang="ko-KR" dirty="0" err="1"/>
              <a:t>desenvolvimento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220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195486"/>
            <a:ext cx="7200800" cy="576064"/>
          </a:xfrm>
        </p:spPr>
        <p:txBody>
          <a:bodyPr/>
          <a:lstStyle/>
          <a:p>
            <a:r>
              <a:rPr lang="pt-PT" altLang="ko-KR" dirty="0"/>
              <a:t>Planeamento</a:t>
            </a:r>
            <a:r>
              <a:rPr lang="en-US" altLang="ko-KR" dirty="0"/>
              <a:t> de </a:t>
            </a:r>
            <a:r>
              <a:rPr lang="pt-PT" altLang="ko-KR" dirty="0"/>
              <a:t>tarefas</a:t>
            </a:r>
          </a:p>
        </p:txBody>
      </p:sp>
      <p:sp>
        <p:nvSpPr>
          <p:cNvPr id="4" name="Block Arc 3"/>
          <p:cNvSpPr/>
          <p:nvPr/>
        </p:nvSpPr>
        <p:spPr>
          <a:xfrm>
            <a:off x="-1570625" y="1492653"/>
            <a:ext cx="3167844" cy="3167844"/>
          </a:xfrm>
          <a:prstGeom prst="blockArc">
            <a:avLst>
              <a:gd name="adj1" fmla="val 16173961"/>
              <a:gd name="adj2" fmla="val 5453715"/>
              <a:gd name="adj3" fmla="val 11604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Block Arc 5"/>
          <p:cNvSpPr/>
          <p:nvPr/>
        </p:nvSpPr>
        <p:spPr>
          <a:xfrm>
            <a:off x="-1570625" y="1492653"/>
            <a:ext cx="3167844" cy="3167844"/>
          </a:xfrm>
          <a:prstGeom prst="blockArc">
            <a:avLst>
              <a:gd name="adj1" fmla="val 16173961"/>
              <a:gd name="adj2" fmla="val 1964022"/>
              <a:gd name="adj3" fmla="val 1145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Block Arc 6"/>
          <p:cNvSpPr/>
          <p:nvPr/>
        </p:nvSpPr>
        <p:spPr>
          <a:xfrm>
            <a:off x="-1570625" y="1492653"/>
            <a:ext cx="3167844" cy="3167844"/>
          </a:xfrm>
          <a:prstGeom prst="blockArc">
            <a:avLst>
              <a:gd name="adj1" fmla="val 16173961"/>
              <a:gd name="adj2" fmla="val 19690711"/>
              <a:gd name="adj3" fmla="val 115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Isosceles Triangle 8"/>
          <p:cNvSpPr/>
          <p:nvPr/>
        </p:nvSpPr>
        <p:spPr>
          <a:xfrm rot="16200000">
            <a:off x="1624780" y="1696040"/>
            <a:ext cx="214184" cy="25536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Oval 7"/>
          <p:cNvSpPr/>
          <p:nvPr/>
        </p:nvSpPr>
        <p:spPr>
          <a:xfrm>
            <a:off x="1612996" y="4181155"/>
            <a:ext cx="246558" cy="24655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ectangle 36"/>
          <p:cNvSpPr/>
          <p:nvPr/>
        </p:nvSpPr>
        <p:spPr>
          <a:xfrm>
            <a:off x="2046869" y="2952508"/>
            <a:ext cx="235618" cy="20695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0A7827-0C3C-4EFC-8F77-BBB254B61901}"/>
              </a:ext>
            </a:extLst>
          </p:cNvPr>
          <p:cNvSpPr txBox="1"/>
          <p:nvPr/>
        </p:nvSpPr>
        <p:spPr>
          <a:xfrm>
            <a:off x="1890308" y="1952467"/>
            <a:ext cx="68097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	</a:t>
            </a:r>
            <a:r>
              <a:rPr lang="pt-P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 potencializar o proveito individual sobre cada um dos aspetos abordados durante o desenvolvimento do projeto, optou-se por não se fazer uma divisão das tarefas “à cabeça”.</a:t>
            </a:r>
          </a:p>
          <a:p>
            <a:endParaRPr lang="pt-PT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PT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P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Neste sentido, concordou-se em fazer pequenas partições de responsa-bilidades consoante o progresso do desenvolvimento e segundo a linha cronológica.</a:t>
            </a:r>
          </a:p>
        </p:txBody>
      </p:sp>
    </p:spTree>
    <p:extLst>
      <p:ext uri="{BB962C8B-B14F-4D97-AF65-F5344CB8AC3E}">
        <p14:creationId xmlns:p14="http://schemas.microsoft.com/office/powerpoint/2010/main" val="1312484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6061" y="167183"/>
            <a:ext cx="7200800" cy="576064"/>
          </a:xfrm>
        </p:spPr>
        <p:txBody>
          <a:bodyPr/>
          <a:lstStyle/>
          <a:p>
            <a:r>
              <a:rPr lang="pt-PT" altLang="ko-KR" dirty="0"/>
              <a:t>Linha</a:t>
            </a:r>
            <a:r>
              <a:rPr lang="en-US" altLang="ko-KR" dirty="0"/>
              <a:t> </a:t>
            </a:r>
            <a:r>
              <a:rPr lang="pt-PT" altLang="ko-KR" dirty="0"/>
              <a:t>cronológica</a:t>
            </a:r>
          </a:p>
        </p:txBody>
      </p:sp>
      <p:sp>
        <p:nvSpPr>
          <p:cNvPr id="4" name="Rectangle 3"/>
          <p:cNvSpPr/>
          <p:nvPr/>
        </p:nvSpPr>
        <p:spPr>
          <a:xfrm>
            <a:off x="290531" y="4215006"/>
            <a:ext cx="8820000" cy="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5" name="Oval 4"/>
          <p:cNvSpPr/>
          <p:nvPr/>
        </p:nvSpPr>
        <p:spPr>
          <a:xfrm>
            <a:off x="401368" y="4138882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6" name="Oval 5"/>
          <p:cNvSpPr/>
          <p:nvPr/>
        </p:nvSpPr>
        <p:spPr>
          <a:xfrm>
            <a:off x="1100976" y="4138882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7" name="Oval 6"/>
          <p:cNvSpPr/>
          <p:nvPr/>
        </p:nvSpPr>
        <p:spPr>
          <a:xfrm>
            <a:off x="1860443" y="4144107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8" name="Oval 7"/>
          <p:cNvSpPr/>
          <p:nvPr/>
        </p:nvSpPr>
        <p:spPr>
          <a:xfrm>
            <a:off x="2704173" y="4138882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9" name="Oval 8"/>
          <p:cNvSpPr/>
          <p:nvPr/>
        </p:nvSpPr>
        <p:spPr>
          <a:xfrm>
            <a:off x="3466607" y="4161006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16" name="AutoShape 92"/>
          <p:cNvSpPr>
            <a:spLocks noChangeAspect="1" noChangeArrowheads="1"/>
          </p:cNvSpPr>
          <p:nvPr/>
        </p:nvSpPr>
        <p:spPr bwMode="auto">
          <a:xfrm rot="16200000" flipH="1">
            <a:off x="188710" y="1564933"/>
            <a:ext cx="648000" cy="64800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2" name="AutoShape 92"/>
          <p:cNvSpPr>
            <a:spLocks noChangeAspect="1" noChangeArrowheads="1"/>
          </p:cNvSpPr>
          <p:nvPr/>
        </p:nvSpPr>
        <p:spPr bwMode="auto">
          <a:xfrm rot="16200000" flipH="1">
            <a:off x="1624478" y="2835314"/>
            <a:ext cx="648000" cy="64800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5" name="AutoShape 92"/>
          <p:cNvSpPr>
            <a:spLocks noChangeAspect="1" noChangeArrowheads="1"/>
          </p:cNvSpPr>
          <p:nvPr/>
        </p:nvSpPr>
        <p:spPr bwMode="auto">
          <a:xfrm rot="16200000" flipH="1">
            <a:off x="2476414" y="2234728"/>
            <a:ext cx="648000" cy="648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8" name="AutoShape 92"/>
          <p:cNvSpPr>
            <a:spLocks noChangeAspect="1" noChangeArrowheads="1"/>
          </p:cNvSpPr>
          <p:nvPr/>
        </p:nvSpPr>
        <p:spPr bwMode="auto">
          <a:xfrm rot="16200000" flipH="1">
            <a:off x="3232607" y="1565176"/>
            <a:ext cx="648000" cy="648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30" name="Straight Connector 29"/>
          <p:cNvCxnSpPr>
            <a:cxnSpLocks/>
            <a:stCxn id="16" idx="6"/>
            <a:endCxn id="5" idx="0"/>
          </p:cNvCxnSpPr>
          <p:nvPr/>
        </p:nvCxnSpPr>
        <p:spPr>
          <a:xfrm flipH="1">
            <a:off x="491368" y="2212933"/>
            <a:ext cx="21342" cy="1925949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  <a:stCxn id="22" idx="6"/>
            <a:endCxn id="7" idx="0"/>
          </p:cNvCxnSpPr>
          <p:nvPr/>
        </p:nvCxnSpPr>
        <p:spPr>
          <a:xfrm>
            <a:off x="1948478" y="3483314"/>
            <a:ext cx="1965" cy="660793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  <a:stCxn id="28" idx="6"/>
            <a:endCxn id="9" idx="0"/>
          </p:cNvCxnSpPr>
          <p:nvPr/>
        </p:nvCxnSpPr>
        <p:spPr>
          <a:xfrm>
            <a:off x="3556607" y="2213176"/>
            <a:ext cx="0" cy="194783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  <a:stCxn id="19" idx="6"/>
            <a:endCxn id="6" idx="0"/>
          </p:cNvCxnSpPr>
          <p:nvPr/>
        </p:nvCxnSpPr>
        <p:spPr>
          <a:xfrm flipH="1">
            <a:off x="1190976" y="2882728"/>
            <a:ext cx="8695" cy="1256154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  <a:stCxn id="25" idx="6"/>
            <a:endCxn id="8" idx="0"/>
          </p:cNvCxnSpPr>
          <p:nvPr/>
        </p:nvCxnSpPr>
        <p:spPr>
          <a:xfrm flipH="1">
            <a:off x="2794173" y="2882728"/>
            <a:ext cx="6241" cy="125615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61">
            <a:extLst>
              <a:ext uri="{FF2B5EF4-FFF2-40B4-BE49-F238E27FC236}">
                <a16:creationId xmlns:a16="http://schemas.microsoft.com/office/drawing/2014/main" id="{CB65BE4D-9800-4167-B704-73A490CEB638}"/>
              </a:ext>
            </a:extLst>
          </p:cNvPr>
          <p:cNvGrpSpPr/>
          <p:nvPr/>
        </p:nvGrpSpPr>
        <p:grpSpPr>
          <a:xfrm>
            <a:off x="178413" y="2885914"/>
            <a:ext cx="753380" cy="541829"/>
            <a:chOff x="-82239" y="2470652"/>
            <a:chExt cx="1239345" cy="686484"/>
          </a:xfrm>
        </p:grpSpPr>
        <p:sp>
          <p:nvSpPr>
            <p:cNvPr id="78" name="Rectangle 62">
              <a:extLst>
                <a:ext uri="{FF2B5EF4-FFF2-40B4-BE49-F238E27FC236}">
                  <a16:creationId xmlns:a16="http://schemas.microsoft.com/office/drawing/2014/main" id="{39C7EC38-8BFD-450A-9836-281B800305DF}"/>
                </a:ext>
              </a:extLst>
            </p:cNvPr>
            <p:cNvSpPr/>
            <p:nvPr/>
          </p:nvSpPr>
          <p:spPr>
            <a:xfrm>
              <a:off x="15005" y="2470652"/>
              <a:ext cx="1142101" cy="662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9" name="TextBox 65">
              <a:extLst>
                <a:ext uri="{FF2B5EF4-FFF2-40B4-BE49-F238E27FC236}">
                  <a16:creationId xmlns:a16="http://schemas.microsoft.com/office/drawing/2014/main" id="{8DDABFF1-A98B-453A-A83C-F68A1A8421E3}"/>
                </a:ext>
              </a:extLst>
            </p:cNvPr>
            <p:cNvSpPr txBox="1"/>
            <p:nvPr/>
          </p:nvSpPr>
          <p:spPr>
            <a:xfrm>
              <a:off x="-82239" y="2494229"/>
              <a:ext cx="1189505" cy="662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Discussão e esboços das primeiras abordagens</a:t>
              </a:r>
              <a:endPara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AutoShape 92"/>
          <p:cNvSpPr>
            <a:spLocks noChangeAspect="1" noChangeArrowheads="1"/>
          </p:cNvSpPr>
          <p:nvPr/>
        </p:nvSpPr>
        <p:spPr bwMode="auto">
          <a:xfrm rot="16200000" flipH="1">
            <a:off x="875671" y="2234728"/>
            <a:ext cx="648000" cy="6480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83" name="Group 61">
            <a:extLst>
              <a:ext uri="{FF2B5EF4-FFF2-40B4-BE49-F238E27FC236}">
                <a16:creationId xmlns:a16="http://schemas.microsoft.com/office/drawing/2014/main" id="{8B11D17D-91E2-46DC-8276-6AEFCC84B75C}"/>
              </a:ext>
            </a:extLst>
          </p:cNvPr>
          <p:cNvGrpSpPr/>
          <p:nvPr/>
        </p:nvGrpSpPr>
        <p:grpSpPr>
          <a:xfrm>
            <a:off x="812748" y="3444180"/>
            <a:ext cx="707000" cy="329378"/>
            <a:chOff x="600902" y="2551347"/>
            <a:chExt cx="848760" cy="509775"/>
          </a:xfrm>
        </p:grpSpPr>
        <p:sp>
          <p:nvSpPr>
            <p:cNvPr id="84" name="Rectangle 62">
              <a:extLst>
                <a:ext uri="{FF2B5EF4-FFF2-40B4-BE49-F238E27FC236}">
                  <a16:creationId xmlns:a16="http://schemas.microsoft.com/office/drawing/2014/main" id="{A156633D-72D2-4370-B441-3ABA9BA0A230}"/>
                </a:ext>
              </a:extLst>
            </p:cNvPr>
            <p:cNvSpPr/>
            <p:nvPr/>
          </p:nvSpPr>
          <p:spPr>
            <a:xfrm>
              <a:off x="721310" y="2551347"/>
              <a:ext cx="646202" cy="426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85" name="TextBox 65">
              <a:extLst>
                <a:ext uri="{FF2B5EF4-FFF2-40B4-BE49-F238E27FC236}">
                  <a16:creationId xmlns:a16="http://schemas.microsoft.com/office/drawing/2014/main" id="{41F5AAB3-CD4A-423A-A824-D8E7BBE411B4}"/>
                </a:ext>
              </a:extLst>
            </p:cNvPr>
            <p:cNvSpPr txBox="1"/>
            <p:nvPr/>
          </p:nvSpPr>
          <p:spPr>
            <a:xfrm>
              <a:off x="600902" y="2584779"/>
              <a:ext cx="848760" cy="476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Desenho do modelo </a:t>
              </a:r>
              <a:r>
                <a:rPr lang="pt-PT" altLang="ko-KR" sz="7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ER</a:t>
              </a:r>
              <a:endParaRPr lang="ko-KR" altLang="en-US" sz="700" b="1" i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2" name="Group 61">
            <a:extLst>
              <a:ext uri="{FF2B5EF4-FFF2-40B4-BE49-F238E27FC236}">
                <a16:creationId xmlns:a16="http://schemas.microsoft.com/office/drawing/2014/main" id="{E046E5A5-7EFE-420C-8629-68095A44C5EA}"/>
              </a:ext>
            </a:extLst>
          </p:cNvPr>
          <p:cNvGrpSpPr/>
          <p:nvPr/>
        </p:nvGrpSpPr>
        <p:grpSpPr>
          <a:xfrm>
            <a:off x="1479222" y="3729727"/>
            <a:ext cx="1131765" cy="361488"/>
            <a:chOff x="-282214" y="2556881"/>
            <a:chExt cx="1160930" cy="372349"/>
          </a:xfrm>
        </p:grpSpPr>
        <p:sp>
          <p:nvSpPr>
            <p:cNvPr id="93" name="Rectangle 62">
              <a:extLst>
                <a:ext uri="{FF2B5EF4-FFF2-40B4-BE49-F238E27FC236}">
                  <a16:creationId xmlns:a16="http://schemas.microsoft.com/office/drawing/2014/main" id="{B9566A3C-55A6-4CA9-8475-CEBEF2E08B9E}"/>
                </a:ext>
              </a:extLst>
            </p:cNvPr>
            <p:cNvSpPr/>
            <p:nvPr/>
          </p:nvSpPr>
          <p:spPr>
            <a:xfrm>
              <a:off x="-200338" y="2562383"/>
              <a:ext cx="986445" cy="366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4" name="TextBox 65">
              <a:extLst>
                <a:ext uri="{FF2B5EF4-FFF2-40B4-BE49-F238E27FC236}">
                  <a16:creationId xmlns:a16="http://schemas.microsoft.com/office/drawing/2014/main" id="{00C859B6-E2D8-4E0D-8610-FC25353D465E}"/>
                </a:ext>
              </a:extLst>
            </p:cNvPr>
            <p:cNvSpPr txBox="1"/>
            <p:nvPr/>
          </p:nvSpPr>
          <p:spPr>
            <a:xfrm>
              <a:off x="-282214" y="2556881"/>
              <a:ext cx="1160930" cy="331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Investigação sobre as tecnologias a utilizar</a:t>
              </a:r>
              <a:endParaRPr lang="ko-KR" altLang="en-US" sz="700" b="1" i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0" name="Group 61">
            <a:extLst>
              <a:ext uri="{FF2B5EF4-FFF2-40B4-BE49-F238E27FC236}">
                <a16:creationId xmlns:a16="http://schemas.microsoft.com/office/drawing/2014/main" id="{E6D6CA44-D845-413E-935D-26A5E69E83BE}"/>
              </a:ext>
            </a:extLst>
          </p:cNvPr>
          <p:cNvGrpSpPr/>
          <p:nvPr/>
        </p:nvGrpSpPr>
        <p:grpSpPr>
          <a:xfrm>
            <a:off x="2377208" y="3416729"/>
            <a:ext cx="999929" cy="356909"/>
            <a:chOff x="-29740" y="2548541"/>
            <a:chExt cx="1333345" cy="484990"/>
          </a:xfrm>
        </p:grpSpPr>
        <p:sp>
          <p:nvSpPr>
            <p:cNvPr id="101" name="Rectangle 62">
              <a:extLst>
                <a:ext uri="{FF2B5EF4-FFF2-40B4-BE49-F238E27FC236}">
                  <a16:creationId xmlns:a16="http://schemas.microsoft.com/office/drawing/2014/main" id="{7FCF8E38-4FC3-4B16-BFD2-0393A4CD3E3E}"/>
                </a:ext>
              </a:extLst>
            </p:cNvPr>
            <p:cNvSpPr/>
            <p:nvPr/>
          </p:nvSpPr>
          <p:spPr>
            <a:xfrm>
              <a:off x="30393" y="2548541"/>
              <a:ext cx="1068648" cy="484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2" name="TextBox 65">
              <a:extLst>
                <a:ext uri="{FF2B5EF4-FFF2-40B4-BE49-F238E27FC236}">
                  <a16:creationId xmlns:a16="http://schemas.microsoft.com/office/drawing/2014/main" id="{F6178537-D3D8-48FD-B378-6BED821B1ED4}"/>
                </a:ext>
              </a:extLst>
            </p:cNvPr>
            <p:cNvSpPr txBox="1"/>
            <p:nvPr/>
          </p:nvSpPr>
          <p:spPr>
            <a:xfrm>
              <a:off x="-29740" y="2569665"/>
              <a:ext cx="1333345" cy="393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Desenvolvimento da apresentação</a:t>
              </a:r>
              <a:endPara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7" name="Group 61">
            <a:extLst>
              <a:ext uri="{FF2B5EF4-FFF2-40B4-BE49-F238E27FC236}">
                <a16:creationId xmlns:a16="http://schemas.microsoft.com/office/drawing/2014/main" id="{7CAFF26A-FDE2-4D81-A35D-2255F3973488}"/>
              </a:ext>
            </a:extLst>
          </p:cNvPr>
          <p:cNvGrpSpPr/>
          <p:nvPr/>
        </p:nvGrpSpPr>
        <p:grpSpPr>
          <a:xfrm>
            <a:off x="3083278" y="2900911"/>
            <a:ext cx="1061565" cy="378985"/>
            <a:chOff x="-29740" y="2548541"/>
            <a:chExt cx="1338743" cy="484990"/>
          </a:xfrm>
        </p:grpSpPr>
        <p:sp>
          <p:nvSpPr>
            <p:cNvPr id="108" name="Rectangle 62">
              <a:extLst>
                <a:ext uri="{FF2B5EF4-FFF2-40B4-BE49-F238E27FC236}">
                  <a16:creationId xmlns:a16="http://schemas.microsoft.com/office/drawing/2014/main" id="{43ED5381-9520-4EA2-9F37-A646E5B41EFF}"/>
                </a:ext>
              </a:extLst>
            </p:cNvPr>
            <p:cNvSpPr/>
            <p:nvPr/>
          </p:nvSpPr>
          <p:spPr>
            <a:xfrm>
              <a:off x="116317" y="2548541"/>
              <a:ext cx="1192686" cy="484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9" name="TextBox 65">
              <a:extLst>
                <a:ext uri="{FF2B5EF4-FFF2-40B4-BE49-F238E27FC236}">
                  <a16:creationId xmlns:a16="http://schemas.microsoft.com/office/drawing/2014/main" id="{6F8B1540-266D-4ECC-8C48-DC40ABC1D36F}"/>
                </a:ext>
              </a:extLst>
            </p:cNvPr>
            <p:cNvSpPr txBox="1"/>
            <p:nvPr/>
          </p:nvSpPr>
          <p:spPr>
            <a:xfrm>
              <a:off x="-29740" y="2569665"/>
              <a:ext cx="1333345" cy="393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Estruturação</a:t>
              </a:r>
              <a:r>
                <a:rPr lang="ko-KR" altLang="pt-PT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da</a:t>
              </a:r>
              <a:r>
                <a:rPr lang="ko-KR" altLang="pt-PT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camada de dados</a:t>
              </a:r>
            </a:p>
          </p:txBody>
        </p:sp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1C819B11-5C6F-4681-A4DA-91DB957C1691}"/>
              </a:ext>
            </a:extLst>
          </p:cNvPr>
          <p:cNvSpPr/>
          <p:nvPr/>
        </p:nvSpPr>
        <p:spPr>
          <a:xfrm>
            <a:off x="4312800" y="4150510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111" name="AutoShape 92">
            <a:extLst>
              <a:ext uri="{FF2B5EF4-FFF2-40B4-BE49-F238E27FC236}">
                <a16:creationId xmlns:a16="http://schemas.microsoft.com/office/drawing/2014/main" id="{4021D95C-5424-4355-B5C2-53B2B13D3A83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4066847" y="2214717"/>
            <a:ext cx="648000" cy="648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112" name="Straight Connector 33">
            <a:extLst>
              <a:ext uri="{FF2B5EF4-FFF2-40B4-BE49-F238E27FC236}">
                <a16:creationId xmlns:a16="http://schemas.microsoft.com/office/drawing/2014/main" id="{7E5CDD39-596F-4C4E-9904-4C80155E0C4C}"/>
              </a:ext>
            </a:extLst>
          </p:cNvPr>
          <p:cNvCxnSpPr>
            <a:cxnSpLocks/>
            <a:stCxn id="111" idx="6"/>
            <a:endCxn id="110" idx="0"/>
          </p:cNvCxnSpPr>
          <p:nvPr/>
        </p:nvCxnSpPr>
        <p:spPr>
          <a:xfrm>
            <a:off x="4390847" y="2862717"/>
            <a:ext cx="11953" cy="12877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61">
            <a:extLst>
              <a:ext uri="{FF2B5EF4-FFF2-40B4-BE49-F238E27FC236}">
                <a16:creationId xmlns:a16="http://schemas.microsoft.com/office/drawing/2014/main" id="{AEAA73CD-3E5C-4CBC-8A1D-B7B147C455E1}"/>
              </a:ext>
            </a:extLst>
          </p:cNvPr>
          <p:cNvGrpSpPr/>
          <p:nvPr/>
        </p:nvGrpSpPr>
        <p:grpSpPr>
          <a:xfrm>
            <a:off x="3930810" y="3392485"/>
            <a:ext cx="1061565" cy="487986"/>
            <a:chOff x="-29740" y="2548541"/>
            <a:chExt cx="1338743" cy="484990"/>
          </a:xfrm>
        </p:grpSpPr>
        <p:sp>
          <p:nvSpPr>
            <p:cNvPr id="114" name="Rectangle 62">
              <a:extLst>
                <a:ext uri="{FF2B5EF4-FFF2-40B4-BE49-F238E27FC236}">
                  <a16:creationId xmlns:a16="http://schemas.microsoft.com/office/drawing/2014/main" id="{C57CF257-7E76-45CA-A447-226A0C52C26D}"/>
                </a:ext>
              </a:extLst>
            </p:cNvPr>
            <p:cNvSpPr/>
            <p:nvPr/>
          </p:nvSpPr>
          <p:spPr>
            <a:xfrm>
              <a:off x="116317" y="2548541"/>
              <a:ext cx="1192686" cy="484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5" name="TextBox 65">
              <a:extLst>
                <a:ext uri="{FF2B5EF4-FFF2-40B4-BE49-F238E27FC236}">
                  <a16:creationId xmlns:a16="http://schemas.microsoft.com/office/drawing/2014/main" id="{809A8845-1669-4222-82C1-39DD29F3902E}"/>
                </a:ext>
              </a:extLst>
            </p:cNvPr>
            <p:cNvSpPr txBox="1"/>
            <p:nvPr/>
          </p:nvSpPr>
          <p:spPr>
            <a:xfrm>
              <a:off x="-29740" y="2569665"/>
              <a:ext cx="1333345" cy="412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Desenvolvimento da camada de lógica de negócio</a:t>
              </a:r>
              <a:endPara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BD452451-B2CA-4B8B-A15C-883F65960E12}"/>
              </a:ext>
            </a:extLst>
          </p:cNvPr>
          <p:cNvSpPr/>
          <p:nvPr/>
        </p:nvSpPr>
        <p:spPr>
          <a:xfrm>
            <a:off x="5156777" y="4138882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118" name="AutoShape 92">
            <a:extLst>
              <a:ext uri="{FF2B5EF4-FFF2-40B4-BE49-F238E27FC236}">
                <a16:creationId xmlns:a16="http://schemas.microsoft.com/office/drawing/2014/main" id="{0707F6D3-E710-460C-8FBB-BD327A4970F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4901086" y="1562555"/>
            <a:ext cx="648000" cy="648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119" name="Straight Connector 31">
            <a:extLst>
              <a:ext uri="{FF2B5EF4-FFF2-40B4-BE49-F238E27FC236}">
                <a16:creationId xmlns:a16="http://schemas.microsoft.com/office/drawing/2014/main" id="{9F70CBA8-FE67-4E78-8185-C9E65EF5FB22}"/>
              </a:ext>
            </a:extLst>
          </p:cNvPr>
          <p:cNvCxnSpPr>
            <a:cxnSpLocks/>
            <a:stCxn id="118" idx="6"/>
            <a:endCxn id="117" idx="0"/>
          </p:cNvCxnSpPr>
          <p:nvPr/>
        </p:nvCxnSpPr>
        <p:spPr>
          <a:xfrm>
            <a:off x="5225086" y="2210555"/>
            <a:ext cx="21691" cy="192832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61">
            <a:extLst>
              <a:ext uri="{FF2B5EF4-FFF2-40B4-BE49-F238E27FC236}">
                <a16:creationId xmlns:a16="http://schemas.microsoft.com/office/drawing/2014/main" id="{733FBFE7-E10E-41AA-A20F-454C1648F4C9}"/>
              </a:ext>
            </a:extLst>
          </p:cNvPr>
          <p:cNvGrpSpPr/>
          <p:nvPr/>
        </p:nvGrpSpPr>
        <p:grpSpPr>
          <a:xfrm>
            <a:off x="4763741" y="2852158"/>
            <a:ext cx="1096831" cy="487986"/>
            <a:chOff x="-74214" y="2548541"/>
            <a:chExt cx="1383217" cy="484990"/>
          </a:xfrm>
        </p:grpSpPr>
        <p:sp>
          <p:nvSpPr>
            <p:cNvPr id="123" name="Rectangle 62">
              <a:extLst>
                <a:ext uri="{FF2B5EF4-FFF2-40B4-BE49-F238E27FC236}">
                  <a16:creationId xmlns:a16="http://schemas.microsoft.com/office/drawing/2014/main" id="{AC24EAE2-C1AE-42F6-84F7-3E44A63D059E}"/>
                </a:ext>
              </a:extLst>
            </p:cNvPr>
            <p:cNvSpPr/>
            <p:nvPr/>
          </p:nvSpPr>
          <p:spPr>
            <a:xfrm>
              <a:off x="116317" y="2548541"/>
              <a:ext cx="1192686" cy="484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4" name="TextBox 65">
              <a:extLst>
                <a:ext uri="{FF2B5EF4-FFF2-40B4-BE49-F238E27FC236}">
                  <a16:creationId xmlns:a16="http://schemas.microsoft.com/office/drawing/2014/main" id="{128BC030-290A-4601-B730-EF9591678FFB}"/>
                </a:ext>
              </a:extLst>
            </p:cNvPr>
            <p:cNvSpPr txBox="1"/>
            <p:nvPr/>
          </p:nvSpPr>
          <p:spPr>
            <a:xfrm>
              <a:off x="-74214" y="2575568"/>
              <a:ext cx="1333345" cy="305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Implementação da </a:t>
              </a:r>
              <a:r>
                <a:rPr lang="pt-PT" altLang="ko-KR" sz="7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REST API</a:t>
              </a:r>
              <a:endPara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48" name="Imagem 147">
            <a:extLst>
              <a:ext uri="{FF2B5EF4-FFF2-40B4-BE49-F238E27FC236}">
                <a16:creationId xmlns:a16="http://schemas.microsoft.com/office/drawing/2014/main" id="{CF8B35B8-6584-4C12-8349-8C73E4DCE3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9525" y="2376488"/>
            <a:ext cx="485928" cy="3302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0D40918-830F-4763-A006-91E2E1A8E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79" y="2957533"/>
            <a:ext cx="403561" cy="40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D9AEA9-65B9-4B8C-BBF6-32EF1280F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354" y="2376488"/>
            <a:ext cx="401526" cy="40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instorm, ceative, discussion, group, light bulb, solve, think icon -  Download on Iconfinder">
            <a:extLst>
              <a:ext uri="{FF2B5EF4-FFF2-40B4-BE49-F238E27FC236}">
                <a16:creationId xmlns:a16="http://schemas.microsoft.com/office/drawing/2014/main" id="{71862191-AC10-4991-A4DB-C7450AA68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98" y="1622476"/>
            <a:ext cx="523221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D05F106-5AED-40D2-9B0A-0E673CA15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896" y="1700664"/>
            <a:ext cx="394888" cy="39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4FE8060-0D0F-4B5D-B34A-BD9C5ED9B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409" y="1714184"/>
            <a:ext cx="362961" cy="35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8432BF6-2D01-498D-9B86-EAC9845D0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612" y="2304891"/>
            <a:ext cx="461898" cy="46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Oval 175">
            <a:extLst>
              <a:ext uri="{FF2B5EF4-FFF2-40B4-BE49-F238E27FC236}">
                <a16:creationId xmlns:a16="http://schemas.microsoft.com/office/drawing/2014/main" id="{6F3207B8-CD97-4EE6-8450-2450A30F5E1A}"/>
              </a:ext>
            </a:extLst>
          </p:cNvPr>
          <p:cNvSpPr/>
          <p:nvPr/>
        </p:nvSpPr>
        <p:spPr>
          <a:xfrm>
            <a:off x="5959569" y="4150510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177" name="AutoShape 92">
            <a:extLst>
              <a:ext uri="{FF2B5EF4-FFF2-40B4-BE49-F238E27FC236}">
                <a16:creationId xmlns:a16="http://schemas.microsoft.com/office/drawing/2014/main" id="{4B1A7E6E-DC26-4280-9388-5C91BFD2C27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5713616" y="2214717"/>
            <a:ext cx="648000" cy="648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178" name="Straight Connector 33">
            <a:extLst>
              <a:ext uri="{FF2B5EF4-FFF2-40B4-BE49-F238E27FC236}">
                <a16:creationId xmlns:a16="http://schemas.microsoft.com/office/drawing/2014/main" id="{E4A4D7AF-5D42-43A0-91BA-4A4927C93460}"/>
              </a:ext>
            </a:extLst>
          </p:cNvPr>
          <p:cNvCxnSpPr>
            <a:cxnSpLocks/>
            <a:stCxn id="177" idx="6"/>
            <a:endCxn id="176" idx="0"/>
          </p:cNvCxnSpPr>
          <p:nvPr/>
        </p:nvCxnSpPr>
        <p:spPr>
          <a:xfrm>
            <a:off x="6037616" y="2862717"/>
            <a:ext cx="11953" cy="12877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5FAC474-24C9-4CDC-A55D-B843D6247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609" y="2375720"/>
            <a:ext cx="366013" cy="36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2" name="Group 61">
            <a:extLst>
              <a:ext uri="{FF2B5EF4-FFF2-40B4-BE49-F238E27FC236}">
                <a16:creationId xmlns:a16="http://schemas.microsoft.com/office/drawing/2014/main" id="{075F1A0C-673A-4015-9FD1-0487303EB3E7}"/>
              </a:ext>
            </a:extLst>
          </p:cNvPr>
          <p:cNvGrpSpPr/>
          <p:nvPr/>
        </p:nvGrpSpPr>
        <p:grpSpPr>
          <a:xfrm>
            <a:off x="5520926" y="3342097"/>
            <a:ext cx="1124109" cy="487986"/>
            <a:chOff x="-108614" y="2548541"/>
            <a:chExt cx="1417617" cy="484990"/>
          </a:xfrm>
        </p:grpSpPr>
        <p:sp>
          <p:nvSpPr>
            <p:cNvPr id="183" name="Rectangle 62">
              <a:extLst>
                <a:ext uri="{FF2B5EF4-FFF2-40B4-BE49-F238E27FC236}">
                  <a16:creationId xmlns:a16="http://schemas.microsoft.com/office/drawing/2014/main" id="{E6597859-D044-4D70-9599-ACA19F215D12}"/>
                </a:ext>
              </a:extLst>
            </p:cNvPr>
            <p:cNvSpPr/>
            <p:nvPr/>
          </p:nvSpPr>
          <p:spPr>
            <a:xfrm>
              <a:off x="116317" y="2548541"/>
              <a:ext cx="1192686" cy="484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4" name="TextBox 65">
              <a:extLst>
                <a:ext uri="{FF2B5EF4-FFF2-40B4-BE49-F238E27FC236}">
                  <a16:creationId xmlns:a16="http://schemas.microsoft.com/office/drawing/2014/main" id="{AC4F6BC1-D948-4D9C-9A56-681EF2819BE0}"/>
                </a:ext>
              </a:extLst>
            </p:cNvPr>
            <p:cNvSpPr txBox="1"/>
            <p:nvPr/>
          </p:nvSpPr>
          <p:spPr>
            <a:xfrm>
              <a:off x="-108614" y="2575725"/>
              <a:ext cx="1333345" cy="412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Desenvolvimento de mecanismos de segurança</a:t>
              </a:r>
              <a:endPara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88" name="Oval 187">
            <a:extLst>
              <a:ext uri="{FF2B5EF4-FFF2-40B4-BE49-F238E27FC236}">
                <a16:creationId xmlns:a16="http://schemas.microsoft.com/office/drawing/2014/main" id="{FC67C699-543C-44C2-981C-0F3E89522C1D}"/>
              </a:ext>
            </a:extLst>
          </p:cNvPr>
          <p:cNvSpPr/>
          <p:nvPr/>
        </p:nvSpPr>
        <p:spPr>
          <a:xfrm>
            <a:off x="6776446" y="4138882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189" name="AutoShape 92">
            <a:extLst>
              <a:ext uri="{FF2B5EF4-FFF2-40B4-BE49-F238E27FC236}">
                <a16:creationId xmlns:a16="http://schemas.microsoft.com/office/drawing/2014/main" id="{2BE3F62F-1066-44DF-83A2-FA136A6B4F5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6536460" y="2835313"/>
            <a:ext cx="648000" cy="648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190" name="Straight Connector 31">
            <a:extLst>
              <a:ext uri="{FF2B5EF4-FFF2-40B4-BE49-F238E27FC236}">
                <a16:creationId xmlns:a16="http://schemas.microsoft.com/office/drawing/2014/main" id="{AF6E63E7-A007-4370-87A2-9FE494577CB5}"/>
              </a:ext>
            </a:extLst>
          </p:cNvPr>
          <p:cNvCxnSpPr>
            <a:cxnSpLocks/>
            <a:stCxn id="189" idx="6"/>
            <a:endCxn id="188" idx="0"/>
          </p:cNvCxnSpPr>
          <p:nvPr/>
        </p:nvCxnSpPr>
        <p:spPr>
          <a:xfrm>
            <a:off x="6860460" y="3483313"/>
            <a:ext cx="5986" cy="65556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2" name="Picture 28">
            <a:extLst>
              <a:ext uri="{FF2B5EF4-FFF2-40B4-BE49-F238E27FC236}">
                <a16:creationId xmlns:a16="http://schemas.microsoft.com/office/drawing/2014/main" id="{538BB896-28CD-4CC6-8174-9E2A75F4A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014"/>
          <a:stretch/>
        </p:blipFill>
        <p:spPr bwMode="auto">
          <a:xfrm>
            <a:off x="6603302" y="2922525"/>
            <a:ext cx="482102" cy="46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" name="Rectangle 62">
            <a:extLst>
              <a:ext uri="{FF2B5EF4-FFF2-40B4-BE49-F238E27FC236}">
                <a16:creationId xmlns:a16="http://schemas.microsoft.com/office/drawing/2014/main" id="{74B43EAC-3D47-48DB-A7FE-4A169E893E2E}"/>
              </a:ext>
            </a:extLst>
          </p:cNvPr>
          <p:cNvSpPr/>
          <p:nvPr/>
        </p:nvSpPr>
        <p:spPr>
          <a:xfrm>
            <a:off x="6804235" y="3684941"/>
            <a:ext cx="1060245" cy="244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200" name="Group 61">
            <a:extLst>
              <a:ext uri="{FF2B5EF4-FFF2-40B4-BE49-F238E27FC236}">
                <a16:creationId xmlns:a16="http://schemas.microsoft.com/office/drawing/2014/main" id="{7BD7BEC8-015A-4BAE-A527-B438A82BC85B}"/>
              </a:ext>
            </a:extLst>
          </p:cNvPr>
          <p:cNvGrpSpPr/>
          <p:nvPr/>
        </p:nvGrpSpPr>
        <p:grpSpPr>
          <a:xfrm>
            <a:off x="6286780" y="3602245"/>
            <a:ext cx="1279552" cy="492217"/>
            <a:chOff x="-74214" y="2548541"/>
            <a:chExt cx="1613647" cy="484990"/>
          </a:xfrm>
        </p:grpSpPr>
        <p:sp>
          <p:nvSpPr>
            <p:cNvPr id="201" name="Rectangle 62">
              <a:extLst>
                <a:ext uri="{FF2B5EF4-FFF2-40B4-BE49-F238E27FC236}">
                  <a16:creationId xmlns:a16="http://schemas.microsoft.com/office/drawing/2014/main" id="{A3E34214-8D65-4B31-BDE8-04FDDDE93AEE}"/>
                </a:ext>
              </a:extLst>
            </p:cNvPr>
            <p:cNvSpPr/>
            <p:nvPr/>
          </p:nvSpPr>
          <p:spPr>
            <a:xfrm>
              <a:off x="116317" y="2548541"/>
              <a:ext cx="1192686" cy="484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2" name="TextBox 65">
              <a:extLst>
                <a:ext uri="{FF2B5EF4-FFF2-40B4-BE49-F238E27FC236}">
                  <a16:creationId xmlns:a16="http://schemas.microsoft.com/office/drawing/2014/main" id="{5083AB61-A28F-41F9-986B-CF4DB0F6C3DA}"/>
                </a:ext>
              </a:extLst>
            </p:cNvPr>
            <p:cNvSpPr txBox="1"/>
            <p:nvPr/>
          </p:nvSpPr>
          <p:spPr>
            <a:xfrm>
              <a:off x="-74214" y="2575568"/>
              <a:ext cx="1613647" cy="412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Melhoria da robustez e capacidade informativa da aplicação </a:t>
              </a:r>
            </a:p>
          </p:txBody>
        </p:sp>
      </p:grpSp>
      <p:sp>
        <p:nvSpPr>
          <p:cNvPr id="207" name="Oval 206">
            <a:extLst>
              <a:ext uri="{FF2B5EF4-FFF2-40B4-BE49-F238E27FC236}">
                <a16:creationId xmlns:a16="http://schemas.microsoft.com/office/drawing/2014/main" id="{F43B4E32-418E-4A4F-AC53-1A880D2D1653}"/>
              </a:ext>
            </a:extLst>
          </p:cNvPr>
          <p:cNvSpPr/>
          <p:nvPr/>
        </p:nvSpPr>
        <p:spPr>
          <a:xfrm>
            <a:off x="7621440" y="412721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208" name="AutoShape 92">
            <a:extLst>
              <a:ext uri="{FF2B5EF4-FFF2-40B4-BE49-F238E27FC236}">
                <a16:creationId xmlns:a16="http://schemas.microsoft.com/office/drawing/2014/main" id="{63658ADA-72DD-448E-9AE4-33E12FED993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7375487" y="2191418"/>
            <a:ext cx="648000" cy="648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209" name="Straight Connector 33">
            <a:extLst>
              <a:ext uri="{FF2B5EF4-FFF2-40B4-BE49-F238E27FC236}">
                <a16:creationId xmlns:a16="http://schemas.microsoft.com/office/drawing/2014/main" id="{949C111A-15B0-47B3-86C1-C20F799C46EE}"/>
              </a:ext>
            </a:extLst>
          </p:cNvPr>
          <p:cNvCxnSpPr>
            <a:cxnSpLocks/>
            <a:stCxn id="208" idx="6"/>
            <a:endCxn id="207" idx="0"/>
          </p:cNvCxnSpPr>
          <p:nvPr/>
        </p:nvCxnSpPr>
        <p:spPr>
          <a:xfrm>
            <a:off x="7699487" y="2839418"/>
            <a:ext cx="11953" cy="12877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4" name="Picture 30">
            <a:extLst>
              <a:ext uri="{FF2B5EF4-FFF2-40B4-BE49-F238E27FC236}">
                <a16:creationId xmlns:a16="http://schemas.microsoft.com/office/drawing/2014/main" id="{7EC8589A-7F1C-4AEB-BBA4-B6E572D25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714" y="2304891"/>
            <a:ext cx="427546" cy="42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6" name="Group 61">
            <a:extLst>
              <a:ext uri="{FF2B5EF4-FFF2-40B4-BE49-F238E27FC236}">
                <a16:creationId xmlns:a16="http://schemas.microsoft.com/office/drawing/2014/main" id="{930BF3AB-745B-4DAB-9616-7F788CE4BCB6}"/>
              </a:ext>
            </a:extLst>
          </p:cNvPr>
          <p:cNvGrpSpPr/>
          <p:nvPr/>
        </p:nvGrpSpPr>
        <p:grpSpPr>
          <a:xfrm>
            <a:off x="7296681" y="3361609"/>
            <a:ext cx="857701" cy="352671"/>
            <a:chOff x="-74214" y="2548541"/>
            <a:chExt cx="1613647" cy="332914"/>
          </a:xfrm>
        </p:grpSpPr>
        <p:sp>
          <p:nvSpPr>
            <p:cNvPr id="217" name="Rectangle 62">
              <a:extLst>
                <a:ext uri="{FF2B5EF4-FFF2-40B4-BE49-F238E27FC236}">
                  <a16:creationId xmlns:a16="http://schemas.microsoft.com/office/drawing/2014/main" id="{F78369D6-0EB2-4DA3-952A-FB8EE15E58DD}"/>
                </a:ext>
              </a:extLst>
            </p:cNvPr>
            <p:cNvSpPr/>
            <p:nvPr/>
          </p:nvSpPr>
          <p:spPr>
            <a:xfrm>
              <a:off x="116317" y="2548541"/>
              <a:ext cx="1192686" cy="313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18" name="TextBox 65">
              <a:extLst>
                <a:ext uri="{FF2B5EF4-FFF2-40B4-BE49-F238E27FC236}">
                  <a16:creationId xmlns:a16="http://schemas.microsoft.com/office/drawing/2014/main" id="{5C174526-553C-4EB5-960C-5DB84B2EE104}"/>
                </a:ext>
              </a:extLst>
            </p:cNvPr>
            <p:cNvSpPr txBox="1"/>
            <p:nvPr/>
          </p:nvSpPr>
          <p:spPr>
            <a:xfrm>
              <a:off x="-74214" y="2575568"/>
              <a:ext cx="1613647" cy="305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Realização de testes unitários</a:t>
              </a:r>
            </a:p>
          </p:txBody>
        </p:sp>
      </p:grpSp>
      <p:sp>
        <p:nvSpPr>
          <p:cNvPr id="219" name="Oval 218">
            <a:extLst>
              <a:ext uri="{FF2B5EF4-FFF2-40B4-BE49-F238E27FC236}">
                <a16:creationId xmlns:a16="http://schemas.microsoft.com/office/drawing/2014/main" id="{9EA6AAF7-B9F7-4749-BB2C-DE530ABCCA14}"/>
              </a:ext>
            </a:extLst>
          </p:cNvPr>
          <p:cNvSpPr/>
          <p:nvPr/>
        </p:nvSpPr>
        <p:spPr>
          <a:xfrm>
            <a:off x="8458900" y="4133476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220" name="AutoShape 92">
            <a:extLst>
              <a:ext uri="{FF2B5EF4-FFF2-40B4-BE49-F238E27FC236}">
                <a16:creationId xmlns:a16="http://schemas.microsoft.com/office/drawing/2014/main" id="{E5132E5E-8964-40B4-BE43-D0CB87DE3110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8203209" y="1557149"/>
            <a:ext cx="648000" cy="648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40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221" name="Straight Connector 31">
            <a:extLst>
              <a:ext uri="{FF2B5EF4-FFF2-40B4-BE49-F238E27FC236}">
                <a16:creationId xmlns:a16="http://schemas.microsoft.com/office/drawing/2014/main" id="{F4803D2C-F858-4FD2-A613-A6E380122F91}"/>
              </a:ext>
            </a:extLst>
          </p:cNvPr>
          <p:cNvCxnSpPr>
            <a:cxnSpLocks/>
            <a:stCxn id="220" idx="6"/>
            <a:endCxn id="219" idx="0"/>
          </p:cNvCxnSpPr>
          <p:nvPr/>
        </p:nvCxnSpPr>
        <p:spPr>
          <a:xfrm>
            <a:off x="8527209" y="2205149"/>
            <a:ext cx="21691" cy="192832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2" name="Picture 20">
            <a:extLst>
              <a:ext uri="{FF2B5EF4-FFF2-40B4-BE49-F238E27FC236}">
                <a16:creationId xmlns:a16="http://schemas.microsoft.com/office/drawing/2014/main" id="{8CDB8F30-1204-44F8-9CAC-98B6BE0C9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532" y="1708778"/>
            <a:ext cx="362961" cy="35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3" name="Group 61">
            <a:extLst>
              <a:ext uri="{FF2B5EF4-FFF2-40B4-BE49-F238E27FC236}">
                <a16:creationId xmlns:a16="http://schemas.microsoft.com/office/drawing/2014/main" id="{2557D834-87A2-4E5D-9D73-447DE21C2405}"/>
              </a:ext>
            </a:extLst>
          </p:cNvPr>
          <p:cNvGrpSpPr/>
          <p:nvPr/>
        </p:nvGrpSpPr>
        <p:grpSpPr>
          <a:xfrm>
            <a:off x="8150188" y="2729105"/>
            <a:ext cx="857701" cy="754207"/>
            <a:chOff x="-74214" y="2548541"/>
            <a:chExt cx="1613647" cy="407792"/>
          </a:xfrm>
        </p:grpSpPr>
        <p:sp>
          <p:nvSpPr>
            <p:cNvPr id="224" name="Rectangle 62">
              <a:extLst>
                <a:ext uri="{FF2B5EF4-FFF2-40B4-BE49-F238E27FC236}">
                  <a16:creationId xmlns:a16="http://schemas.microsoft.com/office/drawing/2014/main" id="{371A173E-F62A-4F2D-914B-1C927C277FA0}"/>
                </a:ext>
              </a:extLst>
            </p:cNvPr>
            <p:cNvSpPr/>
            <p:nvPr/>
          </p:nvSpPr>
          <p:spPr>
            <a:xfrm>
              <a:off x="116317" y="2548541"/>
              <a:ext cx="1192686" cy="313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5" name="TextBox 65">
              <a:extLst>
                <a:ext uri="{FF2B5EF4-FFF2-40B4-BE49-F238E27FC236}">
                  <a16:creationId xmlns:a16="http://schemas.microsoft.com/office/drawing/2014/main" id="{BB231F28-ADEA-4897-B28C-073E78C9F90E}"/>
                </a:ext>
              </a:extLst>
            </p:cNvPr>
            <p:cNvSpPr txBox="1"/>
            <p:nvPr/>
          </p:nvSpPr>
          <p:spPr>
            <a:xfrm>
              <a:off x="-74214" y="2575568"/>
              <a:ext cx="1613647" cy="380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Implementação da camada de cliente (</a:t>
              </a:r>
              <a:r>
                <a:rPr lang="pt-PT" altLang="ko-KR" sz="7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website</a:t>
              </a:r>
              <a:r>
                <a:rPr lang="pt-PT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) - opcional</a:t>
              </a:r>
            </a:p>
          </p:txBody>
        </p:sp>
      </p:grpSp>
      <p:sp>
        <p:nvSpPr>
          <p:cNvPr id="1043" name="CaixaDeTexto 1042">
            <a:extLst>
              <a:ext uri="{FF2B5EF4-FFF2-40B4-BE49-F238E27FC236}">
                <a16:creationId xmlns:a16="http://schemas.microsoft.com/office/drawing/2014/main" id="{8D03B409-8C1F-484C-A8CF-28ACE3EAB450}"/>
              </a:ext>
            </a:extLst>
          </p:cNvPr>
          <p:cNvSpPr txBox="1"/>
          <p:nvPr/>
        </p:nvSpPr>
        <p:spPr>
          <a:xfrm>
            <a:off x="112338" y="4362853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03/04/2021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1" name="CaixaDeTexto 230">
            <a:extLst>
              <a:ext uri="{FF2B5EF4-FFF2-40B4-BE49-F238E27FC236}">
                <a16:creationId xmlns:a16="http://schemas.microsoft.com/office/drawing/2014/main" id="{A1D48ADD-EB99-4334-A3E1-5F3F8EA5F67A}"/>
              </a:ext>
            </a:extLst>
          </p:cNvPr>
          <p:cNvSpPr txBox="1"/>
          <p:nvPr/>
        </p:nvSpPr>
        <p:spPr>
          <a:xfrm>
            <a:off x="905735" y="4364379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05/04/2021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2" name="CaixaDeTexto 231">
            <a:extLst>
              <a:ext uri="{FF2B5EF4-FFF2-40B4-BE49-F238E27FC236}">
                <a16:creationId xmlns:a16="http://schemas.microsoft.com/office/drawing/2014/main" id="{2653CDA5-28B5-491C-A58B-0706E5751086}"/>
              </a:ext>
            </a:extLst>
          </p:cNvPr>
          <p:cNvSpPr txBox="1"/>
          <p:nvPr/>
        </p:nvSpPr>
        <p:spPr>
          <a:xfrm>
            <a:off x="1624478" y="4360926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07/04/2021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3" name="CaixaDeTexto 232">
            <a:extLst>
              <a:ext uri="{FF2B5EF4-FFF2-40B4-BE49-F238E27FC236}">
                <a16:creationId xmlns:a16="http://schemas.microsoft.com/office/drawing/2014/main" id="{CA7DEB2F-E9F7-49AA-8074-D2B1FE86BA6C}"/>
              </a:ext>
            </a:extLst>
          </p:cNvPr>
          <p:cNvSpPr txBox="1"/>
          <p:nvPr/>
        </p:nvSpPr>
        <p:spPr>
          <a:xfrm>
            <a:off x="2496363" y="4362259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10/04/2021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4" name="CaixaDeTexto 233">
            <a:extLst>
              <a:ext uri="{FF2B5EF4-FFF2-40B4-BE49-F238E27FC236}">
                <a16:creationId xmlns:a16="http://schemas.microsoft.com/office/drawing/2014/main" id="{CFEF67BD-1EED-4E2F-A645-3EA72999C34C}"/>
              </a:ext>
            </a:extLst>
          </p:cNvPr>
          <p:cNvSpPr txBox="1"/>
          <p:nvPr/>
        </p:nvSpPr>
        <p:spPr>
          <a:xfrm>
            <a:off x="3254305" y="4360926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29/04/2021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5" name="CaixaDeTexto 234">
            <a:extLst>
              <a:ext uri="{FF2B5EF4-FFF2-40B4-BE49-F238E27FC236}">
                <a16:creationId xmlns:a16="http://schemas.microsoft.com/office/drawing/2014/main" id="{41998DF4-17CD-40B3-85EC-17C782603D6D}"/>
              </a:ext>
            </a:extLst>
          </p:cNvPr>
          <p:cNvSpPr txBox="1"/>
          <p:nvPr/>
        </p:nvSpPr>
        <p:spPr>
          <a:xfrm>
            <a:off x="4086991" y="4362259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05/05/2021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6" name="CaixaDeTexto 235">
            <a:extLst>
              <a:ext uri="{FF2B5EF4-FFF2-40B4-BE49-F238E27FC236}">
                <a16:creationId xmlns:a16="http://schemas.microsoft.com/office/drawing/2014/main" id="{616CDA4D-27CF-4DFC-8935-42CF07BF8424}"/>
              </a:ext>
            </a:extLst>
          </p:cNvPr>
          <p:cNvSpPr txBox="1"/>
          <p:nvPr/>
        </p:nvSpPr>
        <p:spPr>
          <a:xfrm>
            <a:off x="4939436" y="4360926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11/05/2021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7" name="CaixaDeTexto 236">
            <a:extLst>
              <a:ext uri="{FF2B5EF4-FFF2-40B4-BE49-F238E27FC236}">
                <a16:creationId xmlns:a16="http://schemas.microsoft.com/office/drawing/2014/main" id="{9DD360E8-FA42-4401-8DF7-10FFD5360F63}"/>
              </a:ext>
            </a:extLst>
          </p:cNvPr>
          <p:cNvSpPr txBox="1"/>
          <p:nvPr/>
        </p:nvSpPr>
        <p:spPr>
          <a:xfrm>
            <a:off x="5733171" y="4370027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13/05/2021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8" name="CaixaDeTexto 237">
            <a:extLst>
              <a:ext uri="{FF2B5EF4-FFF2-40B4-BE49-F238E27FC236}">
                <a16:creationId xmlns:a16="http://schemas.microsoft.com/office/drawing/2014/main" id="{69213031-4231-4B96-9BE1-D1B546A84D31}"/>
              </a:ext>
            </a:extLst>
          </p:cNvPr>
          <p:cNvSpPr txBox="1"/>
          <p:nvPr/>
        </p:nvSpPr>
        <p:spPr>
          <a:xfrm>
            <a:off x="6543706" y="4368886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15/05/2021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9" name="CaixaDeTexto 238">
            <a:extLst>
              <a:ext uri="{FF2B5EF4-FFF2-40B4-BE49-F238E27FC236}">
                <a16:creationId xmlns:a16="http://schemas.microsoft.com/office/drawing/2014/main" id="{2D423F37-2C48-4691-9563-C99DDDB0C3BB}"/>
              </a:ext>
            </a:extLst>
          </p:cNvPr>
          <p:cNvSpPr txBox="1"/>
          <p:nvPr/>
        </p:nvSpPr>
        <p:spPr>
          <a:xfrm>
            <a:off x="7398395" y="4361659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17/05/2021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0" name="CaixaDeTexto 239">
            <a:extLst>
              <a:ext uri="{FF2B5EF4-FFF2-40B4-BE49-F238E27FC236}">
                <a16:creationId xmlns:a16="http://schemas.microsoft.com/office/drawing/2014/main" id="{E8D99715-1D4C-4ED9-9844-802D3F271CED}"/>
              </a:ext>
            </a:extLst>
          </p:cNvPr>
          <p:cNvSpPr txBox="1"/>
          <p:nvPr/>
        </p:nvSpPr>
        <p:spPr>
          <a:xfrm>
            <a:off x="8222764" y="4356274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20/05/2021</a:t>
            </a:r>
            <a:endParaRPr lang="pt-PT" sz="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447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836962" y="1995686"/>
            <a:ext cx="3470076" cy="57606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3600" dirty="0">
                <a:latin typeface="+mj-lt"/>
              </a:rPr>
              <a:t>Thank you</a:t>
            </a:r>
          </a:p>
          <a:p>
            <a:pPr marL="0" indent="0" algn="ctr">
              <a:buNone/>
            </a:pPr>
            <a:r>
              <a:rPr lang="en-US" altLang="ko-KR" sz="3600" dirty="0">
                <a:latin typeface="+mj-lt"/>
              </a:rPr>
              <a:t>very much!</a:t>
            </a:r>
            <a:endParaRPr lang="ko-KR" alt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11760" y="301402"/>
            <a:ext cx="6732240" cy="701030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797898" y="339502"/>
            <a:ext cx="634610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Plano da </a:t>
            </a:r>
            <a:r>
              <a:rPr lang="en-US" sz="36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Apresentação</a:t>
            </a:r>
            <a:endParaRPr lang="en-US" sz="3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227741" y="1198228"/>
            <a:ext cx="648072" cy="6512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4">
            <a:extLst>
              <a:ext uri="{FF2B5EF4-FFF2-40B4-BE49-F238E27FC236}">
                <a16:creationId xmlns:a16="http://schemas.microsoft.com/office/drawing/2014/main" id="{42C59A02-EA81-45A9-806B-41718FDF67C7}"/>
              </a:ext>
            </a:extLst>
          </p:cNvPr>
          <p:cNvSpPr/>
          <p:nvPr/>
        </p:nvSpPr>
        <p:spPr>
          <a:xfrm>
            <a:off x="2750175" y="1975133"/>
            <a:ext cx="648072" cy="6512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4">
            <a:extLst>
              <a:ext uri="{FF2B5EF4-FFF2-40B4-BE49-F238E27FC236}">
                <a16:creationId xmlns:a16="http://schemas.microsoft.com/office/drawing/2014/main" id="{62AE693E-4B33-4094-834C-959A6B342FD0}"/>
              </a:ext>
            </a:extLst>
          </p:cNvPr>
          <p:cNvSpPr/>
          <p:nvPr/>
        </p:nvSpPr>
        <p:spPr>
          <a:xfrm>
            <a:off x="2252828" y="2775061"/>
            <a:ext cx="648072" cy="6512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4">
            <a:extLst>
              <a:ext uri="{FF2B5EF4-FFF2-40B4-BE49-F238E27FC236}">
                <a16:creationId xmlns:a16="http://schemas.microsoft.com/office/drawing/2014/main" id="{EE4DCDBA-1425-49EB-B59B-5528606465DA}"/>
              </a:ext>
            </a:extLst>
          </p:cNvPr>
          <p:cNvSpPr/>
          <p:nvPr/>
        </p:nvSpPr>
        <p:spPr>
          <a:xfrm>
            <a:off x="1795761" y="3537899"/>
            <a:ext cx="648072" cy="6512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4">
            <a:extLst>
              <a:ext uri="{FF2B5EF4-FFF2-40B4-BE49-F238E27FC236}">
                <a16:creationId xmlns:a16="http://schemas.microsoft.com/office/drawing/2014/main" id="{46FED77B-2745-4F27-BE2B-A77D8EFEBB8C}"/>
              </a:ext>
            </a:extLst>
          </p:cNvPr>
          <p:cNvSpPr/>
          <p:nvPr/>
        </p:nvSpPr>
        <p:spPr>
          <a:xfrm>
            <a:off x="1331640" y="4296782"/>
            <a:ext cx="648072" cy="6512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CC25522-00D8-477A-88A4-680D27AA4DB4}"/>
              </a:ext>
            </a:extLst>
          </p:cNvPr>
          <p:cNvSpPr txBox="1"/>
          <p:nvPr/>
        </p:nvSpPr>
        <p:spPr>
          <a:xfrm>
            <a:off x="3875813" y="1354097"/>
            <a:ext cx="4973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Membros da equipa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447144F-C25D-42D5-A589-27CB46F1515C}"/>
              </a:ext>
            </a:extLst>
          </p:cNvPr>
          <p:cNvSpPr txBox="1"/>
          <p:nvPr/>
        </p:nvSpPr>
        <p:spPr>
          <a:xfrm>
            <a:off x="3398247" y="2131472"/>
            <a:ext cx="4973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Descrição do projeto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73EEDEC-CF82-43DF-AEF8-7E48616AAF2E}"/>
              </a:ext>
            </a:extLst>
          </p:cNvPr>
          <p:cNvSpPr txBox="1"/>
          <p:nvPr/>
        </p:nvSpPr>
        <p:spPr>
          <a:xfrm>
            <a:off x="2900900" y="2916863"/>
            <a:ext cx="6212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Definição da arquitetura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0C322B6-140F-401F-849B-4B0109F41352}"/>
              </a:ext>
            </a:extLst>
          </p:cNvPr>
          <p:cNvSpPr txBox="1"/>
          <p:nvPr/>
        </p:nvSpPr>
        <p:spPr>
          <a:xfrm>
            <a:off x="2443833" y="3694238"/>
            <a:ext cx="4973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Tecnologias usadas</a:t>
            </a:r>
            <a:endParaRPr lang="pt-PT" b="1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6C59DD1-9260-4A70-BADC-1D7B616ECA31}"/>
              </a:ext>
            </a:extLst>
          </p:cNvPr>
          <p:cNvSpPr txBox="1"/>
          <p:nvPr/>
        </p:nvSpPr>
        <p:spPr>
          <a:xfrm>
            <a:off x="1979712" y="4453121"/>
            <a:ext cx="4973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Plano de desenvolvimento</a:t>
            </a:r>
            <a:endParaRPr lang="pt-PT" b="1" dirty="0"/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4DAF80E3-560C-49DE-967E-CE60E23422A4}"/>
              </a:ext>
            </a:extLst>
          </p:cNvPr>
          <p:cNvSpPr txBox="1"/>
          <p:nvPr/>
        </p:nvSpPr>
        <p:spPr>
          <a:xfrm>
            <a:off x="3227741" y="1314784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57F9D607-9141-4636-898A-EC07E9C058CC}"/>
              </a:ext>
            </a:extLst>
          </p:cNvPr>
          <p:cNvSpPr txBox="1"/>
          <p:nvPr/>
        </p:nvSpPr>
        <p:spPr>
          <a:xfrm>
            <a:off x="2748932" y="2100694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C0EBCAE3-4E8D-4FDF-AE32-268A07E015D6}"/>
              </a:ext>
            </a:extLst>
          </p:cNvPr>
          <p:cNvSpPr txBox="1"/>
          <p:nvPr/>
        </p:nvSpPr>
        <p:spPr>
          <a:xfrm>
            <a:off x="2252828" y="2894310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F8406B0D-8211-4AD1-B9B9-8E5FE520BC21}"/>
              </a:ext>
            </a:extLst>
          </p:cNvPr>
          <p:cNvSpPr txBox="1"/>
          <p:nvPr/>
        </p:nvSpPr>
        <p:spPr>
          <a:xfrm>
            <a:off x="1795761" y="3663460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18">
            <a:extLst>
              <a:ext uri="{FF2B5EF4-FFF2-40B4-BE49-F238E27FC236}">
                <a16:creationId xmlns:a16="http://schemas.microsoft.com/office/drawing/2014/main" id="{E645B642-2ABB-477B-9D44-F356D0D4BC28}"/>
              </a:ext>
            </a:extLst>
          </p:cNvPr>
          <p:cNvSpPr txBox="1"/>
          <p:nvPr/>
        </p:nvSpPr>
        <p:spPr>
          <a:xfrm>
            <a:off x="1331640" y="4422343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8032" y="2314198"/>
            <a:ext cx="4283968" cy="473576"/>
          </a:xfrm>
        </p:spPr>
        <p:txBody>
          <a:bodyPr/>
          <a:lstStyle/>
          <a:p>
            <a:r>
              <a:rPr lang="en-US" altLang="ko-KR" dirty="0" err="1"/>
              <a:t>Membros</a:t>
            </a:r>
            <a:r>
              <a:rPr lang="en-US" altLang="ko-KR" dirty="0"/>
              <a:t> da </a:t>
            </a:r>
            <a:r>
              <a:rPr lang="en-US" altLang="ko-KR" dirty="0" err="1"/>
              <a:t>equipa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18EB0B4A-1396-4AF3-8626-F9F1415F59B2}"/>
              </a:ext>
            </a:extLst>
          </p:cNvPr>
          <p:cNvGrpSpPr/>
          <p:nvPr/>
        </p:nvGrpSpPr>
        <p:grpSpPr>
          <a:xfrm>
            <a:off x="665472" y="1491630"/>
            <a:ext cx="1764704" cy="532476"/>
            <a:chOff x="1115616" y="1563638"/>
            <a:chExt cx="1656184" cy="504056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B05C96A-2610-429E-80BF-8498D252A9EF}"/>
                </a:ext>
              </a:extLst>
            </p:cNvPr>
            <p:cNvSpPr/>
            <p:nvPr/>
          </p:nvSpPr>
          <p:spPr>
            <a:xfrm>
              <a:off x="1115616" y="1563638"/>
              <a:ext cx="1656184" cy="5040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BFCE9C40-299D-480C-B83B-423BE572E736}"/>
                </a:ext>
              </a:extLst>
            </p:cNvPr>
            <p:cNvSpPr/>
            <p:nvPr/>
          </p:nvSpPr>
          <p:spPr>
            <a:xfrm>
              <a:off x="2267744" y="1563638"/>
              <a:ext cx="504056" cy="50405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BB534652-4D2C-4BBD-94E9-E2B26DB655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267494"/>
            <a:ext cx="7200800" cy="576064"/>
          </a:xfrm>
        </p:spPr>
        <p:txBody>
          <a:bodyPr/>
          <a:lstStyle/>
          <a:p>
            <a:r>
              <a:rPr lang="en-US" altLang="ko-KR" dirty="0" err="1"/>
              <a:t>Membros</a:t>
            </a:r>
            <a:r>
              <a:rPr lang="en-US" altLang="ko-KR" dirty="0"/>
              <a:t> da </a:t>
            </a:r>
            <a:r>
              <a:rPr lang="en-US" altLang="ko-KR" dirty="0" err="1"/>
              <a:t>Equipa</a:t>
            </a:r>
            <a:endParaRPr lang="ko-KR" altLang="en-US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FA2EB09-A200-4A51-9340-A62098D84BD3}"/>
              </a:ext>
            </a:extLst>
          </p:cNvPr>
          <p:cNvGrpSpPr/>
          <p:nvPr/>
        </p:nvGrpSpPr>
        <p:grpSpPr>
          <a:xfrm>
            <a:off x="3680600" y="1491630"/>
            <a:ext cx="1764704" cy="532476"/>
            <a:chOff x="1115616" y="1563638"/>
            <a:chExt cx="1656184" cy="50405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7BE50B98-259A-432C-B7E3-B0D4521E4B0E}"/>
                </a:ext>
              </a:extLst>
            </p:cNvPr>
            <p:cNvSpPr/>
            <p:nvPr/>
          </p:nvSpPr>
          <p:spPr>
            <a:xfrm>
              <a:off x="1115616" y="1563638"/>
              <a:ext cx="1656184" cy="5040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F0000"/>
                </a:solidFill>
              </a:endParaRP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6CA5FB6-0126-4B1B-9B8A-5EE02114AF46}"/>
                </a:ext>
              </a:extLst>
            </p:cNvPr>
            <p:cNvSpPr/>
            <p:nvPr/>
          </p:nvSpPr>
          <p:spPr>
            <a:xfrm>
              <a:off x="2267744" y="1563638"/>
              <a:ext cx="504056" cy="50405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44528C5-3D7A-4611-8E18-DAC9AB10D776}"/>
              </a:ext>
            </a:extLst>
          </p:cNvPr>
          <p:cNvGrpSpPr/>
          <p:nvPr/>
        </p:nvGrpSpPr>
        <p:grpSpPr>
          <a:xfrm>
            <a:off x="6695728" y="1491630"/>
            <a:ext cx="1764704" cy="532476"/>
            <a:chOff x="1115616" y="1563638"/>
            <a:chExt cx="1656184" cy="504056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E5B05A9-4C41-4386-8352-4D98F58F2F9F}"/>
                </a:ext>
              </a:extLst>
            </p:cNvPr>
            <p:cNvSpPr/>
            <p:nvPr/>
          </p:nvSpPr>
          <p:spPr>
            <a:xfrm>
              <a:off x="1115616" y="1563638"/>
              <a:ext cx="1656184" cy="5040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F0000"/>
                </a:solidFill>
              </a:endParaRPr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12B85650-66F5-4AD1-8EC8-7A497DA94A31}"/>
                </a:ext>
              </a:extLst>
            </p:cNvPr>
            <p:cNvSpPr/>
            <p:nvPr/>
          </p:nvSpPr>
          <p:spPr>
            <a:xfrm>
              <a:off x="2267744" y="1563638"/>
              <a:ext cx="504056" cy="50405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sp>
        <p:nvSpPr>
          <p:cNvPr id="20" name="Retângulo 19">
            <a:extLst>
              <a:ext uri="{FF2B5EF4-FFF2-40B4-BE49-F238E27FC236}">
                <a16:creationId xmlns:a16="http://schemas.microsoft.com/office/drawing/2014/main" id="{B726E4E7-2F8C-495F-8F4D-0E9ECBED183D}"/>
              </a:ext>
            </a:extLst>
          </p:cNvPr>
          <p:cNvSpPr/>
          <p:nvPr/>
        </p:nvSpPr>
        <p:spPr>
          <a:xfrm>
            <a:off x="665472" y="2024106"/>
            <a:ext cx="1764704" cy="1699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A574E23-C670-4F27-851E-B34120BDC8F4}"/>
              </a:ext>
            </a:extLst>
          </p:cNvPr>
          <p:cNvSpPr/>
          <p:nvPr/>
        </p:nvSpPr>
        <p:spPr>
          <a:xfrm>
            <a:off x="3676061" y="2024106"/>
            <a:ext cx="1764704" cy="1699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6B6004D-EC2E-4399-85D7-50A5E9A4390D}"/>
              </a:ext>
            </a:extLst>
          </p:cNvPr>
          <p:cNvSpPr/>
          <p:nvPr/>
        </p:nvSpPr>
        <p:spPr>
          <a:xfrm>
            <a:off x="6695728" y="2024106"/>
            <a:ext cx="1764704" cy="1699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37E2D45-71DF-4663-914A-363013664E68}"/>
              </a:ext>
            </a:extLst>
          </p:cNvPr>
          <p:cNvSpPr txBox="1"/>
          <p:nvPr/>
        </p:nvSpPr>
        <p:spPr>
          <a:xfrm>
            <a:off x="1043214" y="1500886"/>
            <a:ext cx="64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</a:rPr>
              <a:t>João Artur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C7CE3E1-71D4-4DFA-A544-5881AA942D5B}"/>
              </a:ext>
            </a:extLst>
          </p:cNvPr>
          <p:cNvSpPr txBox="1"/>
          <p:nvPr/>
        </p:nvSpPr>
        <p:spPr>
          <a:xfrm>
            <a:off x="3979690" y="1487002"/>
            <a:ext cx="648072" cy="532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</a:rPr>
              <a:t>José Silva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44B4F2D-1FC3-4DCF-B9A4-8DB32F563BE0}"/>
              </a:ext>
            </a:extLst>
          </p:cNvPr>
          <p:cNvSpPr txBox="1"/>
          <p:nvPr/>
        </p:nvSpPr>
        <p:spPr>
          <a:xfrm>
            <a:off x="6883836" y="1491630"/>
            <a:ext cx="851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</a:rPr>
              <a:t>Sancho Simões</a:t>
            </a:r>
          </a:p>
        </p:txBody>
      </p:sp>
      <p:sp>
        <p:nvSpPr>
          <p:cNvPr id="26" name="Freeform 108">
            <a:extLst>
              <a:ext uri="{FF2B5EF4-FFF2-40B4-BE49-F238E27FC236}">
                <a16:creationId xmlns:a16="http://schemas.microsoft.com/office/drawing/2014/main" id="{EB820686-94A0-40B3-9E18-2A262E103432}"/>
              </a:ext>
            </a:extLst>
          </p:cNvPr>
          <p:cNvSpPr/>
          <p:nvPr/>
        </p:nvSpPr>
        <p:spPr>
          <a:xfrm>
            <a:off x="2002429" y="1564834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Freeform 108">
            <a:extLst>
              <a:ext uri="{FF2B5EF4-FFF2-40B4-BE49-F238E27FC236}">
                <a16:creationId xmlns:a16="http://schemas.microsoft.com/office/drawing/2014/main" id="{CF156ED7-4FD8-4945-A70F-A80FC8E443CE}"/>
              </a:ext>
            </a:extLst>
          </p:cNvPr>
          <p:cNvSpPr/>
          <p:nvPr/>
        </p:nvSpPr>
        <p:spPr>
          <a:xfrm>
            <a:off x="5006259" y="1574090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Freeform 108">
            <a:extLst>
              <a:ext uri="{FF2B5EF4-FFF2-40B4-BE49-F238E27FC236}">
                <a16:creationId xmlns:a16="http://schemas.microsoft.com/office/drawing/2014/main" id="{477207E2-E00F-4E92-B4A9-236BD18037E8}"/>
              </a:ext>
            </a:extLst>
          </p:cNvPr>
          <p:cNvSpPr/>
          <p:nvPr/>
        </p:nvSpPr>
        <p:spPr>
          <a:xfrm>
            <a:off x="8021387" y="1563380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B9B94A7E-C133-46E2-A570-49E24A427C90}"/>
              </a:ext>
            </a:extLst>
          </p:cNvPr>
          <p:cNvSpPr/>
          <p:nvPr/>
        </p:nvSpPr>
        <p:spPr>
          <a:xfrm>
            <a:off x="660932" y="3723878"/>
            <a:ext cx="1769243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D5991DC3-47F6-4DC5-AB34-CE93AA8421F4}"/>
              </a:ext>
            </a:extLst>
          </p:cNvPr>
          <p:cNvSpPr/>
          <p:nvPr/>
        </p:nvSpPr>
        <p:spPr>
          <a:xfrm>
            <a:off x="3671522" y="3723878"/>
            <a:ext cx="1769243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B62099B7-91CE-4826-8D14-772B66743D62}"/>
              </a:ext>
            </a:extLst>
          </p:cNvPr>
          <p:cNvSpPr/>
          <p:nvPr/>
        </p:nvSpPr>
        <p:spPr>
          <a:xfrm>
            <a:off x="6693458" y="3723878"/>
            <a:ext cx="1769243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FA00AD6-6681-4450-ADB3-B96F6F3C784A}"/>
              </a:ext>
            </a:extLst>
          </p:cNvPr>
          <p:cNvSpPr txBox="1"/>
          <p:nvPr/>
        </p:nvSpPr>
        <p:spPr>
          <a:xfrm>
            <a:off x="660932" y="3723878"/>
            <a:ext cx="17624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b="1" dirty="0">
                <a:solidFill>
                  <a:schemeClr val="bg1"/>
                </a:solidFill>
              </a:rPr>
              <a:t>Número de Estudante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900" dirty="0">
                <a:solidFill>
                  <a:schemeClr val="bg1"/>
                </a:solidFill>
              </a:rPr>
              <a:t>2019217853</a:t>
            </a:r>
          </a:p>
          <a:p>
            <a:endParaRPr lang="pt-PT" sz="400" dirty="0">
              <a:solidFill>
                <a:schemeClr val="bg1"/>
              </a:solidFill>
            </a:endParaRPr>
          </a:p>
          <a:p>
            <a:r>
              <a:rPr lang="pt-PT" sz="900" b="1" dirty="0">
                <a:solidFill>
                  <a:schemeClr val="bg1"/>
                </a:solidFill>
              </a:rPr>
              <a:t>Contacto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800" dirty="0">
                <a:solidFill>
                  <a:schemeClr val="bg1"/>
                </a:solidFill>
              </a:rPr>
              <a:t>uc2019217853@student.uc.pt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74B30A3-A769-4092-A7A3-0322F26E4785}"/>
              </a:ext>
            </a:extLst>
          </p:cNvPr>
          <p:cNvSpPr txBox="1"/>
          <p:nvPr/>
        </p:nvSpPr>
        <p:spPr>
          <a:xfrm>
            <a:off x="3671521" y="3719250"/>
            <a:ext cx="17624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b="1" dirty="0">
                <a:solidFill>
                  <a:schemeClr val="bg1"/>
                </a:solidFill>
              </a:rPr>
              <a:t>Número de Estudante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900" dirty="0">
                <a:solidFill>
                  <a:schemeClr val="bg1"/>
                </a:solidFill>
              </a:rPr>
              <a:t>2018296125</a:t>
            </a:r>
          </a:p>
          <a:p>
            <a:endParaRPr lang="pt-PT" sz="400" dirty="0">
              <a:solidFill>
                <a:schemeClr val="bg1"/>
              </a:solidFill>
            </a:endParaRPr>
          </a:p>
          <a:p>
            <a:r>
              <a:rPr lang="pt-PT" sz="900" b="1" dirty="0">
                <a:solidFill>
                  <a:schemeClr val="bg1"/>
                </a:solidFill>
              </a:rPr>
              <a:t>Contacto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800" dirty="0">
                <a:solidFill>
                  <a:schemeClr val="bg1"/>
                </a:solidFill>
              </a:rPr>
              <a:t>uc2018296125@student.uc.pt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1246E43-E58B-4DCD-8333-3849EAB1C742}"/>
              </a:ext>
            </a:extLst>
          </p:cNvPr>
          <p:cNvSpPr txBox="1"/>
          <p:nvPr/>
        </p:nvSpPr>
        <p:spPr>
          <a:xfrm>
            <a:off x="6699239" y="3714622"/>
            <a:ext cx="17624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b="1" dirty="0">
                <a:solidFill>
                  <a:schemeClr val="bg1"/>
                </a:solidFill>
              </a:rPr>
              <a:t>Número de Estudante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900" dirty="0">
                <a:solidFill>
                  <a:schemeClr val="bg1"/>
                </a:solidFill>
              </a:rPr>
              <a:t>2019217590</a:t>
            </a:r>
          </a:p>
          <a:p>
            <a:endParaRPr lang="pt-PT" sz="400" dirty="0">
              <a:solidFill>
                <a:schemeClr val="bg1"/>
              </a:solidFill>
            </a:endParaRPr>
          </a:p>
          <a:p>
            <a:r>
              <a:rPr lang="pt-PT" sz="900" b="1" dirty="0">
                <a:solidFill>
                  <a:schemeClr val="bg1"/>
                </a:solidFill>
              </a:rPr>
              <a:t>Contacto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800" dirty="0">
                <a:solidFill>
                  <a:schemeClr val="bg1"/>
                </a:solidFill>
              </a:rPr>
              <a:t>uc 2019217590@student.uc.pt</a:t>
            </a:r>
          </a:p>
        </p:txBody>
      </p:sp>
      <p:pic>
        <p:nvPicPr>
          <p:cNvPr id="4" name="Imagem 3" descr="Pessoas andando na rua de uma cidade&#10;&#10;Descrição gerada automaticamente">
            <a:extLst>
              <a:ext uri="{FF2B5EF4-FFF2-40B4-BE49-F238E27FC236}">
                <a16:creationId xmlns:a16="http://schemas.microsoft.com/office/drawing/2014/main" id="{C8D72CD9-F2A5-48E7-9C95-7831AE4F36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2" y="2024106"/>
            <a:ext cx="1769243" cy="169977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72E50D5-E96A-475D-9012-C3D594673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650" y="2010223"/>
            <a:ext cx="1481332" cy="17043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707A796-8617-4DF6-AFA1-DED6A08C5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267" y="2021166"/>
            <a:ext cx="1400944" cy="17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7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8032" y="2314198"/>
            <a:ext cx="4283968" cy="473576"/>
          </a:xfrm>
        </p:spPr>
        <p:txBody>
          <a:bodyPr/>
          <a:lstStyle/>
          <a:p>
            <a:pPr algn="ctr"/>
            <a:r>
              <a:rPr lang="en-US" altLang="ko-KR" dirty="0" err="1"/>
              <a:t>Descrição</a:t>
            </a:r>
            <a:r>
              <a:rPr lang="en-US" altLang="ko-KR" dirty="0"/>
              <a:t> do </a:t>
            </a:r>
            <a:r>
              <a:rPr lang="en-US" altLang="ko-KR" dirty="0" err="1"/>
              <a:t>projeto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73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06CA8A2-C107-46D9-88A4-F9CD3A34AC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267494"/>
            <a:ext cx="7200800" cy="576064"/>
          </a:xfrm>
        </p:spPr>
        <p:txBody>
          <a:bodyPr/>
          <a:lstStyle/>
          <a:p>
            <a:r>
              <a:rPr lang="pt-PT" dirty="0"/>
              <a:t>Descrição do projeto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B9D7A80-4240-4AD3-9882-571FAB7E1252}"/>
              </a:ext>
            </a:extLst>
          </p:cNvPr>
          <p:cNvSpPr txBox="1"/>
          <p:nvPr/>
        </p:nvSpPr>
        <p:spPr>
          <a:xfrm>
            <a:off x="749443" y="1419622"/>
            <a:ext cx="764511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457200" algn="just"/>
            <a:r>
              <a:rPr lang="pt-PT" sz="1200" dirty="0"/>
              <a:t>Este projeto surge no contexto do projeto prático   da unidade curricular Bases de Dados, no  âmbito da Licenciatura de Engenharia Informática da Faculdade de Ciências e Tecnologia da Universidade de Coimbra, no ano letivo de 2020/2021.</a:t>
            </a:r>
            <a:endParaRPr lang="pt-PT" sz="14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C6E8E3F-570C-4927-B995-976F148DD800}"/>
              </a:ext>
            </a:extLst>
          </p:cNvPr>
          <p:cNvSpPr txBox="1"/>
          <p:nvPr/>
        </p:nvSpPr>
        <p:spPr>
          <a:xfrm>
            <a:off x="749443" y="2439531"/>
            <a:ext cx="7645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/>
            <a:r>
              <a:rPr lang="pt-PT" sz="1200" dirty="0"/>
              <a:t>Neste projeto, pretende-se implementar um sistema de leilões, suportado por um sistema de gestão de base de dados. O sistema será disponibilizado através de uma REST API que permita ao utilizador o acesso  através de pedidos HTTP.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4CF2AD4-4407-4A55-AFE6-9FC11E3AFAA5}"/>
              </a:ext>
            </a:extLst>
          </p:cNvPr>
          <p:cNvSpPr txBox="1"/>
          <p:nvPr/>
        </p:nvSpPr>
        <p:spPr>
          <a:xfrm>
            <a:off x="753134" y="3459440"/>
            <a:ext cx="76451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/>
            <a:r>
              <a:rPr lang="pt-PT" sz="1200" dirty="0"/>
              <a:t>O objetivo é fornecer aos estudantes a hipótese de:</a:t>
            </a:r>
          </a:p>
          <a:p>
            <a:pPr marL="1085850" lvl="2" indent="-171450" algn="just">
              <a:buFont typeface="Arial" panose="020B0604020202020204" pitchFamily="34" charset="0"/>
              <a:buChar char="•"/>
            </a:pPr>
            <a:r>
              <a:rPr lang="pt-PT" sz="1200" dirty="0"/>
              <a:t>Desenhar, implementar e testar sistemas de bases de dados;</a:t>
            </a:r>
          </a:p>
          <a:p>
            <a:pPr marL="1085850" lvl="2" indent="-171450" algn="just">
              <a:buFont typeface="Arial" panose="020B0604020202020204" pitchFamily="34" charset="0"/>
              <a:buChar char="•"/>
            </a:pPr>
            <a:r>
              <a:rPr lang="pt-PT" sz="1200" dirty="0"/>
              <a:t>Experienciar as principais etapas do processo de desenvolvimento de projetos de software.</a:t>
            </a:r>
          </a:p>
          <a:p>
            <a:pPr marL="1085850" lvl="2" indent="-171450" algn="just">
              <a:buFont typeface="Arial" panose="020B0604020202020204" pitchFamily="34" charset="0"/>
              <a:buChar char="•"/>
            </a:pPr>
            <a:r>
              <a:rPr lang="pt-PT" sz="1200" dirty="0"/>
              <a:t>Compreender a dinânica cliente/programador;</a:t>
            </a:r>
          </a:p>
        </p:txBody>
      </p:sp>
    </p:spTree>
    <p:extLst>
      <p:ext uri="{BB962C8B-B14F-4D97-AF65-F5344CB8AC3E}">
        <p14:creationId xmlns:p14="http://schemas.microsoft.com/office/powerpoint/2010/main" val="351407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504056" y="2314198"/>
            <a:ext cx="4283968" cy="473576"/>
          </a:xfrm>
        </p:spPr>
        <p:txBody>
          <a:bodyPr/>
          <a:lstStyle/>
          <a:p>
            <a:r>
              <a:rPr lang="en-US" altLang="ko-KR" dirty="0" err="1"/>
              <a:t>Definição</a:t>
            </a:r>
            <a:r>
              <a:rPr lang="en-US" altLang="ko-KR" dirty="0"/>
              <a:t> da </a:t>
            </a:r>
            <a:r>
              <a:rPr lang="en-US" altLang="ko-KR" dirty="0" err="1"/>
              <a:t>arquitetura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215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195486"/>
            <a:ext cx="7200800" cy="576064"/>
          </a:xfrm>
        </p:spPr>
        <p:txBody>
          <a:bodyPr/>
          <a:lstStyle/>
          <a:p>
            <a:r>
              <a:rPr lang="pt-PT" altLang="ko-KR" dirty="0"/>
              <a:t>Definição da arquitetura</a:t>
            </a:r>
            <a:endParaRPr lang="ko-KR" altLang="en-US" dirty="0"/>
          </a:p>
        </p:txBody>
      </p:sp>
      <p:sp>
        <p:nvSpPr>
          <p:cNvPr id="6" name="Oval 5"/>
          <p:cNvSpPr/>
          <p:nvPr/>
        </p:nvSpPr>
        <p:spPr>
          <a:xfrm>
            <a:off x="1317451" y="2312376"/>
            <a:ext cx="518145" cy="5253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1309062" y="3127527"/>
            <a:ext cx="537366" cy="537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1317451" y="3980859"/>
            <a:ext cx="537366" cy="5373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4933933" y="2371160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262098" y="4111042"/>
            <a:ext cx="259228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dirty="0">
                <a:solidFill>
                  <a:schemeClr val="accent5"/>
                </a:solidFill>
                <a:cs typeface="Arial" pitchFamily="34" charset="0"/>
              </a:rPr>
              <a:t>Editar um registo</a:t>
            </a:r>
            <a:endParaRPr lang="ko-KR" altLang="en-US" sz="12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62098" y="2432402"/>
            <a:ext cx="24995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F2141C"/>
                </a:solidFill>
                <a:cs typeface="Arial" pitchFamily="34" charset="0"/>
              </a:rPr>
              <a:t>Criar</a:t>
            </a:r>
            <a:r>
              <a:rPr lang="en-US" altLang="ko-KR" sz="1200" b="1" dirty="0">
                <a:solidFill>
                  <a:srgbClr val="F2141C"/>
                </a:solidFill>
                <a:cs typeface="Arial" pitchFamily="34" charset="0"/>
              </a:rPr>
              <a:t> um </a:t>
            </a:r>
            <a:r>
              <a:rPr lang="en-US" altLang="ko-KR" sz="1200" b="1" dirty="0" err="1">
                <a:solidFill>
                  <a:srgbClr val="F2141C"/>
                </a:solidFill>
                <a:cs typeface="Arial" pitchFamily="34" charset="0"/>
              </a:rPr>
              <a:t>registo</a:t>
            </a:r>
            <a:endParaRPr lang="ko-KR" altLang="en-US" sz="1200" b="1" dirty="0">
              <a:solidFill>
                <a:srgbClr val="F2141C"/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03649" y="3263763"/>
            <a:ext cx="259228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 err="1">
                <a:cs typeface="Arial" pitchFamily="34" charset="0"/>
              </a:rPr>
              <a:t>Consultar</a:t>
            </a:r>
            <a:r>
              <a:rPr lang="en-US" altLang="ko-KR" sz="1200" b="1" dirty="0">
                <a:cs typeface="Arial" pitchFamily="34" charset="0"/>
              </a:rPr>
              <a:t> um </a:t>
            </a:r>
            <a:r>
              <a:rPr lang="en-US" altLang="ko-KR" sz="1200" b="1" dirty="0" err="1">
                <a:cs typeface="Arial" pitchFamily="34" charset="0"/>
              </a:rPr>
              <a:t>registo</a:t>
            </a:r>
            <a:endParaRPr lang="ko-KR" altLang="en-US" sz="1200" b="1" dirty="0"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76472" y="1215792"/>
            <a:ext cx="239105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Principais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r>
              <a:rPr lang="en-US" altLang="ko-KR" sz="2000" b="1" dirty="0" err="1">
                <a:solidFill>
                  <a:schemeClr val="accent1"/>
                </a:solidFill>
                <a:cs typeface="Arial" pitchFamily="34" charset="0"/>
              </a:rPr>
              <a:t>Operações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22">
            <a:extLst>
              <a:ext uri="{FF2B5EF4-FFF2-40B4-BE49-F238E27FC236}">
                <a16:creationId xmlns:a16="http://schemas.microsoft.com/office/drawing/2014/main" id="{0E85BF2F-650C-43C7-B955-4E52348589D3}"/>
              </a:ext>
            </a:extLst>
          </p:cNvPr>
          <p:cNvSpPr txBox="1"/>
          <p:nvPr/>
        </p:nvSpPr>
        <p:spPr>
          <a:xfrm>
            <a:off x="4864887" y="2493958"/>
            <a:ext cx="28355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dirty="0">
                <a:cs typeface="Arial" pitchFamily="34" charset="0"/>
              </a:rPr>
              <a:t>Eliminar um registo</a:t>
            </a:r>
            <a:endParaRPr lang="ko-KR" altLang="en-US" sz="1200" b="1" dirty="0">
              <a:cs typeface="Arial" pitchFamily="34" charset="0"/>
            </a:endParaRP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1C1FFC47-50C6-4C8B-9B99-9418DBCCF374}"/>
              </a:ext>
            </a:extLst>
          </p:cNvPr>
          <p:cNvSpPr txBox="1"/>
          <p:nvPr/>
        </p:nvSpPr>
        <p:spPr>
          <a:xfrm>
            <a:off x="1262098" y="4049487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521980DE-79B3-4D40-A5A2-9E96553F656C}"/>
              </a:ext>
            </a:extLst>
          </p:cNvPr>
          <p:cNvSpPr txBox="1"/>
          <p:nvPr/>
        </p:nvSpPr>
        <p:spPr>
          <a:xfrm>
            <a:off x="1262098" y="2370847"/>
            <a:ext cx="62489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C8608E1F-7E70-45DB-92A4-FC087F8E4A39}"/>
              </a:ext>
            </a:extLst>
          </p:cNvPr>
          <p:cNvSpPr txBox="1"/>
          <p:nvPr/>
        </p:nvSpPr>
        <p:spPr>
          <a:xfrm>
            <a:off x="1253709" y="3182928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18">
            <a:extLst>
              <a:ext uri="{FF2B5EF4-FFF2-40B4-BE49-F238E27FC236}">
                <a16:creationId xmlns:a16="http://schemas.microsoft.com/office/drawing/2014/main" id="{6F60DD06-A147-4DD0-A0F1-E4330F7F593C}"/>
              </a:ext>
            </a:extLst>
          </p:cNvPr>
          <p:cNvSpPr txBox="1"/>
          <p:nvPr/>
        </p:nvSpPr>
        <p:spPr>
          <a:xfrm>
            <a:off x="4876845" y="2424482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Oval 7">
            <a:extLst>
              <a:ext uri="{FF2B5EF4-FFF2-40B4-BE49-F238E27FC236}">
                <a16:creationId xmlns:a16="http://schemas.microsoft.com/office/drawing/2014/main" id="{2CE57049-04D6-48BD-9FD6-553229A51F28}"/>
              </a:ext>
            </a:extLst>
          </p:cNvPr>
          <p:cNvSpPr/>
          <p:nvPr/>
        </p:nvSpPr>
        <p:spPr>
          <a:xfrm>
            <a:off x="4942687" y="3126189"/>
            <a:ext cx="537366" cy="5373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18">
            <a:extLst>
              <a:ext uri="{FF2B5EF4-FFF2-40B4-BE49-F238E27FC236}">
                <a16:creationId xmlns:a16="http://schemas.microsoft.com/office/drawing/2014/main" id="{A114905A-7A7F-4C39-9B1C-703B609C7206}"/>
              </a:ext>
            </a:extLst>
          </p:cNvPr>
          <p:cNvSpPr txBox="1"/>
          <p:nvPr/>
        </p:nvSpPr>
        <p:spPr>
          <a:xfrm>
            <a:off x="4887334" y="3194817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Box 25">
            <a:extLst>
              <a:ext uri="{FF2B5EF4-FFF2-40B4-BE49-F238E27FC236}">
                <a16:creationId xmlns:a16="http://schemas.microsoft.com/office/drawing/2014/main" id="{E887A608-D42A-43CE-9BC6-708AFB95876A}"/>
              </a:ext>
            </a:extLst>
          </p:cNvPr>
          <p:cNvSpPr txBox="1"/>
          <p:nvPr/>
        </p:nvSpPr>
        <p:spPr>
          <a:xfrm>
            <a:off x="4914591" y="3256372"/>
            <a:ext cx="259228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1200" b="1" dirty="0">
                <a:solidFill>
                  <a:schemeClr val="accent5"/>
                </a:solidFill>
                <a:cs typeface="Arial" pitchFamily="34" charset="0"/>
              </a:rPr>
              <a:t>Listar registos</a:t>
            </a:r>
            <a:endParaRPr lang="ko-KR" altLang="en-US" sz="1200" b="1" dirty="0">
              <a:solidFill>
                <a:schemeClr val="accent5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34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ock Arc 3"/>
          <p:cNvSpPr/>
          <p:nvPr/>
        </p:nvSpPr>
        <p:spPr>
          <a:xfrm rot="177954">
            <a:off x="3106688" y="1986290"/>
            <a:ext cx="2930624" cy="2930624"/>
          </a:xfrm>
          <a:prstGeom prst="blockArc">
            <a:avLst>
              <a:gd name="adj1" fmla="val 7959705"/>
              <a:gd name="adj2" fmla="val 2586138"/>
              <a:gd name="adj3" fmla="val 652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195486"/>
            <a:ext cx="7200800" cy="576064"/>
          </a:xfrm>
        </p:spPr>
        <p:txBody>
          <a:bodyPr/>
          <a:lstStyle/>
          <a:p>
            <a:r>
              <a:rPr lang="pt-PT" altLang="ko-KR" dirty="0"/>
              <a:t>Definição da arquitetura</a:t>
            </a:r>
            <a:endParaRPr lang="ko-KR" altLang="en-US" dirty="0"/>
          </a:p>
        </p:txBody>
      </p:sp>
      <p:sp>
        <p:nvSpPr>
          <p:cNvPr id="6" name="Oval 5"/>
          <p:cNvSpPr/>
          <p:nvPr/>
        </p:nvSpPr>
        <p:spPr>
          <a:xfrm>
            <a:off x="3106687" y="3857339"/>
            <a:ext cx="537366" cy="5373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3106687" y="2543731"/>
            <a:ext cx="537366" cy="537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4269848" y="1797902"/>
            <a:ext cx="537366" cy="5373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5446328" y="2543731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6068182" y="3870778"/>
            <a:ext cx="2592288" cy="607196"/>
            <a:chOff x="2113657" y="4283314"/>
            <a:chExt cx="3647460" cy="607196"/>
          </a:xfrm>
        </p:grpSpPr>
        <p:sp>
          <p:nvSpPr>
            <p:cNvPr id="22" name="TextBox 21"/>
            <p:cNvSpPr txBox="1"/>
            <p:nvPr/>
          </p:nvSpPr>
          <p:spPr>
            <a:xfrm>
              <a:off x="2113657" y="4490400"/>
              <a:ext cx="364745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Um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utilizador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poder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registar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um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artigo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para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leiloar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mais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tarde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chemeClr val="accent3"/>
                  </a:solidFill>
                  <a:cs typeface="Arial" pitchFamily="34" charset="0"/>
                </a:rPr>
                <a:t>Registo</a:t>
              </a:r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 de </a:t>
              </a:r>
              <a:r>
                <a:rPr lang="en-US" altLang="ko-KR" sz="1200" b="1" dirty="0" err="1">
                  <a:solidFill>
                    <a:schemeClr val="accent3"/>
                  </a:solidFill>
                  <a:cs typeface="Arial" pitchFamily="34" charset="0"/>
                </a:rPr>
                <a:t>Artigo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275856" y="1169813"/>
            <a:ext cx="2592288" cy="588536"/>
            <a:chOff x="2113657" y="4283314"/>
            <a:chExt cx="3647460" cy="588536"/>
          </a:xfrm>
        </p:grpSpPr>
        <p:sp>
          <p:nvSpPr>
            <p:cNvPr id="25" name="TextBox 24"/>
            <p:cNvSpPr txBox="1"/>
            <p:nvPr/>
          </p:nvSpPr>
          <p:spPr>
            <a:xfrm>
              <a:off x="2113657" y="4471740"/>
              <a:ext cx="364745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Um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utilizador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fazer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login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para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aceder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sistema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0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PT" altLang="ko-KR" sz="1200" b="1" dirty="0">
                  <a:solidFill>
                    <a:schemeClr val="accent5"/>
                  </a:solidFill>
                  <a:cs typeface="Arial" pitchFamily="34" charset="0"/>
                </a:rPr>
                <a:t>Autenticação de Utilizador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83529" y="3849516"/>
            <a:ext cx="2592287" cy="596522"/>
            <a:chOff x="2113658" y="4283314"/>
            <a:chExt cx="3647460" cy="596522"/>
          </a:xfrm>
        </p:grpSpPr>
        <p:sp>
          <p:nvSpPr>
            <p:cNvPr id="28" name="TextBox 27"/>
            <p:cNvSpPr txBox="1"/>
            <p:nvPr/>
          </p:nvSpPr>
          <p:spPr>
            <a:xfrm>
              <a:off x="2113659" y="4479726"/>
              <a:ext cx="364745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ser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possível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registar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um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utilizador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preenchendo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os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dados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pedidos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rgbClr val="F2141C"/>
                  </a:solidFill>
                  <a:cs typeface="Arial" pitchFamily="34" charset="0"/>
                </a:rPr>
                <a:t>Registo</a:t>
              </a:r>
              <a:r>
                <a:rPr lang="en-US" altLang="ko-KR" sz="1200" b="1" dirty="0">
                  <a:solidFill>
                    <a:srgbClr val="F2141C"/>
                  </a:solidFill>
                  <a:cs typeface="Arial" pitchFamily="34" charset="0"/>
                </a:rPr>
                <a:t> de </a:t>
              </a:r>
              <a:r>
                <a:rPr lang="en-US" altLang="ko-KR" sz="1200" b="1" dirty="0" err="1">
                  <a:solidFill>
                    <a:srgbClr val="F2141C"/>
                  </a:solidFill>
                  <a:cs typeface="Arial" pitchFamily="34" charset="0"/>
                </a:rPr>
                <a:t>Utilizador</a:t>
              </a:r>
              <a:endParaRPr lang="ko-KR" altLang="en-US" sz="1200" b="1" dirty="0">
                <a:solidFill>
                  <a:srgbClr val="F2141C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1216" y="2391101"/>
            <a:ext cx="2592288" cy="812013"/>
            <a:chOff x="2113657" y="4283314"/>
            <a:chExt cx="3647460" cy="812013"/>
          </a:xfrm>
        </p:grpSpPr>
        <p:sp>
          <p:nvSpPr>
            <p:cNvPr id="31" name="TextBox 30"/>
            <p:cNvSpPr txBox="1"/>
            <p:nvPr/>
          </p:nvSpPr>
          <p:spPr>
            <a:xfrm>
              <a:off x="2113657" y="4541329"/>
              <a:ext cx="3647459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Um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administrador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poder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banir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permanente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um outro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utilizador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não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administrador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 err="1">
                  <a:cs typeface="Arial" pitchFamily="34" charset="0"/>
                </a:rPr>
                <a:t>Bloqueio</a:t>
              </a:r>
              <a:r>
                <a:rPr lang="en-US" altLang="ko-KR" sz="1200" b="1" dirty="0">
                  <a:cs typeface="Arial" pitchFamily="34" charset="0"/>
                </a:rPr>
                <a:t> de </a:t>
              </a:r>
              <a:r>
                <a:rPr lang="en-US" altLang="ko-KR" sz="1200" b="1" dirty="0" err="1">
                  <a:cs typeface="Arial" pitchFamily="34" charset="0"/>
                </a:rPr>
                <a:t>Utilizador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376471" y="3159174"/>
            <a:ext cx="239105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2000" b="1" dirty="0">
                <a:solidFill>
                  <a:schemeClr val="accent5"/>
                </a:solidFill>
                <a:cs typeface="Arial" pitchFamily="34" charset="0"/>
              </a:rPr>
              <a:t>Funcionalidades</a:t>
            </a:r>
            <a:endParaRPr lang="ko-KR" altLang="en-US" sz="20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34" name="Oval 5">
            <a:extLst>
              <a:ext uri="{FF2B5EF4-FFF2-40B4-BE49-F238E27FC236}">
                <a16:creationId xmlns:a16="http://schemas.microsoft.com/office/drawing/2014/main" id="{6F6B1EF2-D79B-488D-BDE7-630CCE8C3FE3}"/>
              </a:ext>
            </a:extLst>
          </p:cNvPr>
          <p:cNvSpPr/>
          <p:nvPr/>
        </p:nvSpPr>
        <p:spPr>
          <a:xfrm>
            <a:off x="5446328" y="3857339"/>
            <a:ext cx="537366" cy="5373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20">
            <a:extLst>
              <a:ext uri="{FF2B5EF4-FFF2-40B4-BE49-F238E27FC236}">
                <a16:creationId xmlns:a16="http://schemas.microsoft.com/office/drawing/2014/main" id="{D7601B7D-258F-430F-A099-73682804D66C}"/>
              </a:ext>
            </a:extLst>
          </p:cNvPr>
          <p:cNvGrpSpPr/>
          <p:nvPr/>
        </p:nvGrpSpPr>
        <p:grpSpPr>
          <a:xfrm>
            <a:off x="6068182" y="2239922"/>
            <a:ext cx="2835575" cy="983625"/>
            <a:chOff x="2113657" y="4118671"/>
            <a:chExt cx="3647460" cy="1170259"/>
          </a:xfrm>
        </p:grpSpPr>
        <p:sp>
          <p:nvSpPr>
            <p:cNvPr id="36" name="TextBox 21">
              <a:extLst>
                <a:ext uri="{FF2B5EF4-FFF2-40B4-BE49-F238E27FC236}">
                  <a16:creationId xmlns:a16="http://schemas.microsoft.com/office/drawing/2014/main" id="{CCF320B9-F791-4CB9-BA2F-AA89C57E77F0}"/>
                </a:ext>
              </a:extLst>
            </p:cNvPr>
            <p:cNvSpPr txBox="1"/>
            <p:nvPr/>
          </p:nvSpPr>
          <p:spPr>
            <a:xfrm>
              <a:off x="2113657" y="4620662"/>
              <a:ext cx="3647459" cy="66826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Um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utilizador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pode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pedir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listagem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todos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os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leilões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onde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teve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ou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tem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atividade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quer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como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criador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ou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licitador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22">
              <a:extLst>
                <a:ext uri="{FF2B5EF4-FFF2-40B4-BE49-F238E27FC236}">
                  <a16:creationId xmlns:a16="http://schemas.microsoft.com/office/drawing/2014/main" id="{0E85BF2F-650C-43C7-B955-4E52348589D3}"/>
                </a:ext>
              </a:extLst>
            </p:cNvPr>
            <p:cNvSpPr txBox="1"/>
            <p:nvPr/>
          </p:nvSpPr>
          <p:spPr>
            <a:xfrm>
              <a:off x="2113658" y="4118671"/>
              <a:ext cx="3647459" cy="5492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PT" altLang="ko-KR" sz="1200" b="1" dirty="0">
                  <a:cs typeface="Arial" pitchFamily="34" charset="0"/>
                </a:rPr>
                <a:t>Listagem da atividade de um utilizador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38" name="TextBox 18">
            <a:extLst>
              <a:ext uri="{FF2B5EF4-FFF2-40B4-BE49-F238E27FC236}">
                <a16:creationId xmlns:a16="http://schemas.microsoft.com/office/drawing/2014/main" id="{1C1FFC47-50C6-4C8B-9B99-9418DBCCF374}"/>
              </a:ext>
            </a:extLst>
          </p:cNvPr>
          <p:cNvSpPr txBox="1"/>
          <p:nvPr/>
        </p:nvSpPr>
        <p:spPr>
          <a:xfrm>
            <a:off x="4214495" y="1866530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521980DE-79B3-4D40-A5A2-9E96553F656C}"/>
              </a:ext>
            </a:extLst>
          </p:cNvPr>
          <p:cNvSpPr txBox="1"/>
          <p:nvPr/>
        </p:nvSpPr>
        <p:spPr>
          <a:xfrm>
            <a:off x="3051334" y="3920286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C8608E1F-7E70-45DB-92A4-FC087F8E4A39}"/>
              </a:ext>
            </a:extLst>
          </p:cNvPr>
          <p:cNvSpPr txBox="1"/>
          <p:nvPr/>
        </p:nvSpPr>
        <p:spPr>
          <a:xfrm>
            <a:off x="3051334" y="2599132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18">
            <a:extLst>
              <a:ext uri="{FF2B5EF4-FFF2-40B4-BE49-F238E27FC236}">
                <a16:creationId xmlns:a16="http://schemas.microsoft.com/office/drawing/2014/main" id="{6F60DD06-A147-4DD0-A0F1-E4330F7F593C}"/>
              </a:ext>
            </a:extLst>
          </p:cNvPr>
          <p:cNvSpPr txBox="1"/>
          <p:nvPr/>
        </p:nvSpPr>
        <p:spPr>
          <a:xfrm>
            <a:off x="5389240" y="2597053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D67F4D43-D3F4-4D30-AA8A-A41778EA5FE2}"/>
              </a:ext>
            </a:extLst>
          </p:cNvPr>
          <p:cNvSpPr txBox="1"/>
          <p:nvPr/>
        </p:nvSpPr>
        <p:spPr>
          <a:xfrm>
            <a:off x="5389240" y="3920286"/>
            <a:ext cx="648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2597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3409</TotalTime>
  <Words>873</Words>
  <Application>Microsoft Office PowerPoint</Application>
  <PresentationFormat>Apresentação na tela (16:9)</PresentationFormat>
  <Paragraphs>166</Paragraphs>
  <Slides>19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Arial</vt:lpstr>
      <vt:lpstr>Arial Black</vt:lpstr>
      <vt:lpstr>Calibri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João Filipe Guiomar Artur</cp:lastModifiedBy>
  <cp:revision>163</cp:revision>
  <dcterms:created xsi:type="dcterms:W3CDTF">2016-12-05T23:26:54Z</dcterms:created>
  <dcterms:modified xsi:type="dcterms:W3CDTF">2021-04-14T22:58:53Z</dcterms:modified>
</cp:coreProperties>
</file>